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257" r:id="rId3"/>
    <p:sldId id="268" r:id="rId4"/>
    <p:sldId id="269" r:id="rId5"/>
    <p:sldId id="272" r:id="rId6"/>
    <p:sldId id="270" r:id="rId7"/>
    <p:sldId id="271" r:id="rId8"/>
    <p:sldId id="273" r:id="rId9"/>
    <p:sldId id="285" r:id="rId10"/>
    <p:sldId id="286" r:id="rId11"/>
    <p:sldId id="287" r:id="rId12"/>
    <p:sldId id="290" r:id="rId13"/>
    <p:sldId id="288" r:id="rId14"/>
    <p:sldId id="289" r:id="rId15"/>
    <p:sldId id="274" r:id="rId16"/>
    <p:sldId id="336" r:id="rId17"/>
    <p:sldId id="277" r:id="rId18"/>
    <p:sldId id="339" r:id="rId19"/>
    <p:sldId id="275" r:id="rId20"/>
    <p:sldId id="276" r:id="rId21"/>
    <p:sldId id="278" r:id="rId22"/>
    <p:sldId id="279" r:id="rId23"/>
    <p:sldId id="280" r:id="rId24"/>
    <p:sldId id="281" r:id="rId25"/>
    <p:sldId id="282" r:id="rId26"/>
    <p:sldId id="283" r:id="rId27"/>
    <p:sldId id="284" r:id="rId28"/>
    <p:sldId id="340" r:id="rId29"/>
    <p:sldId id="291" r:id="rId30"/>
    <p:sldId id="292" r:id="rId31"/>
    <p:sldId id="293" r:id="rId32"/>
    <p:sldId id="294" r:id="rId33"/>
    <p:sldId id="295" r:id="rId34"/>
    <p:sldId id="297" r:id="rId35"/>
    <p:sldId id="296" r:id="rId36"/>
    <p:sldId id="300" r:id="rId37"/>
    <p:sldId id="299" r:id="rId38"/>
    <p:sldId id="301" r:id="rId39"/>
    <p:sldId id="302" r:id="rId40"/>
    <p:sldId id="303" r:id="rId41"/>
    <p:sldId id="304" r:id="rId42"/>
    <p:sldId id="305" r:id="rId43"/>
    <p:sldId id="307" r:id="rId44"/>
    <p:sldId id="308" r:id="rId45"/>
    <p:sldId id="309" r:id="rId46"/>
    <p:sldId id="337" r:id="rId47"/>
    <p:sldId id="310" r:id="rId48"/>
    <p:sldId id="314" r:id="rId49"/>
    <p:sldId id="311" r:id="rId50"/>
    <p:sldId id="312" r:id="rId51"/>
    <p:sldId id="313" r:id="rId52"/>
    <p:sldId id="315" r:id="rId53"/>
    <p:sldId id="316" r:id="rId54"/>
    <p:sldId id="317" r:id="rId55"/>
    <p:sldId id="318" r:id="rId56"/>
    <p:sldId id="319" r:id="rId57"/>
    <p:sldId id="320" r:id="rId58"/>
    <p:sldId id="321" r:id="rId59"/>
    <p:sldId id="322" r:id="rId60"/>
    <p:sldId id="323" r:id="rId61"/>
    <p:sldId id="324" r:id="rId62"/>
    <p:sldId id="326" r:id="rId63"/>
    <p:sldId id="327" r:id="rId64"/>
    <p:sldId id="328" r:id="rId65"/>
    <p:sldId id="330" r:id="rId66"/>
    <p:sldId id="331" r:id="rId67"/>
    <p:sldId id="332" r:id="rId68"/>
    <p:sldId id="333" r:id="rId69"/>
    <p:sldId id="334" r:id="rId70"/>
    <p:sldId id="335" r:id="rId71"/>
    <p:sldId id="338" r:id="rId72"/>
  </p:sldIdLst>
  <p:sldSz cx="9144000" cy="5143500" type="screen16x9"/>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CC"/>
    <a:srgbClr val="003296"/>
    <a:srgbClr val="0099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88" autoAdjust="0"/>
    <p:restoredTop sz="94660"/>
  </p:normalViewPr>
  <p:slideViewPr>
    <p:cSldViewPr>
      <p:cViewPr>
        <p:scale>
          <a:sx n="66" d="100"/>
          <a:sy n="66" d="100"/>
        </p:scale>
        <p:origin x="-300" y="-138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A9CCEFF-0A0A-4D18-9D3D-9390754362B8}" type="datetimeFigureOut">
              <a:rPr lang="en-US" smtClean="0"/>
              <a:pPr/>
              <a:t>9/7/2022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1F85CFD2-25F4-4B4B-9AA5-C29AFAA7047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43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44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45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46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47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48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49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50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51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52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35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53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54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55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56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57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58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59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60</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61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62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36</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63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64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65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66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67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68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69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70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71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37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38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39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40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41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F85CFD2-25F4-4B4B-9AA5-C29AFAA70475}" type="slidenum">
              <a:rPr lang="en-US" smtClean="0"/>
              <a:pPr/>
              <a:t>42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384493-6C2E-4221-B622-2C8A1793D230}" type="datetime1">
              <a:rPr lang="en-US" smtClean="0"/>
              <a:pPr/>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431033-416B-41D0-8B7C-6BFE649EF56E}" type="datetime1">
              <a:rPr lang="en-US" smtClean="0"/>
              <a:pPr/>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25C7E4-0E75-4486-B3A5-5953938EE6C6}" type="datetime1">
              <a:rPr lang="en-US" smtClean="0"/>
              <a:pPr/>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5E0530-5D0A-4ABB-A822-1E5B62D1BA60}" type="datetime1">
              <a:rPr lang="en-US" smtClean="0"/>
              <a:pPr/>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756D5-3761-4DAE-BD2E-27BE66F3E870}" type="datetime1">
              <a:rPr lang="en-US" smtClean="0"/>
              <a:pPr/>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C8C3A4-DC50-4A6A-BEC0-B6AE3C0312C7}" type="datetime1">
              <a:rPr lang="en-US" smtClean="0"/>
              <a:pPr/>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68112E-7F21-47C6-B028-445D7516FF19}" type="datetime1">
              <a:rPr lang="en-US" smtClean="0"/>
              <a:pPr/>
              <a:t>9/7/2022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654EAD-A216-466C-9D37-AC9F19558608}" type="datetime1">
              <a:rPr lang="en-US" smtClean="0"/>
              <a:pPr/>
              <a:t>9/7/2022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5DF199-00E4-4648-AC59-DA20B53EC04E}" type="datetime1">
              <a:rPr lang="en-US" smtClean="0"/>
              <a:pPr/>
              <a:t>9/7/2022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E83A86-787D-4C8E-81CD-32D63D7F2436}" type="datetime1">
              <a:rPr lang="en-US" smtClean="0"/>
              <a:pPr/>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DFEBCF-C80C-41D3-A781-220C2AEF6D17}" type="datetime1">
              <a:rPr lang="en-US" smtClean="0"/>
              <a:pPr/>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B6C2BB0-54A9-4236-9357-C9879649F314}" type="datetime1">
              <a:rPr lang="en-US" smtClean="0"/>
              <a:pPr/>
              <a:t>9/7/2022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3CB9D9F-970B-457E-93DD-7B85396FCE1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WEB</a:t>
            </a:r>
            <a:endParaRPr lang="en-US" sz="3500" u="sng" dirty="0">
              <a:solidFill>
                <a:schemeClr val="bg1"/>
              </a:solidFill>
              <a:latin typeface="Arial Black"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LINK LAYER</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819150"/>
            <a:ext cx="83820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Lowest layer in the TCP/IP protocol.</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Responsible for the physical transmission across media through wires.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Responsible for packet creation, transmission, reception, error detection, collisions, and line sharing.</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INTERNET LAYER</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819150"/>
            <a:ext cx="36576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internet layer routes packets between communication partners across the network.</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sends the message without any guarantee of a response.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layer uses internet protocol (IP) addresses to identify destinations on the internet.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32770" name="Picture 2"/>
          <p:cNvPicPr>
            <a:picLocks noChangeAspect="1" noChangeArrowheads="1"/>
          </p:cNvPicPr>
          <p:nvPr/>
        </p:nvPicPr>
        <p:blipFill>
          <a:blip r:embed="rId2" cstate="print"/>
          <a:srcRect/>
          <a:stretch>
            <a:fillRect/>
          </a:stretch>
        </p:blipFill>
        <p:spPr bwMode="auto">
          <a:xfrm>
            <a:off x="3962400" y="1200150"/>
            <a:ext cx="4781550" cy="3324225"/>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IP ADDRESSES</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819150"/>
            <a:ext cx="36576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There are 2 types of IP addresses, IPV4 and IPV6.</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Your IP address is assigned by your internet service provider (ISP).</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IPV4 limited number of hosts to 4.2 billion, and as more devices were connected to the internet, the number needed to be larger, so IPV 6 was born.</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33794" name="Picture 2"/>
          <p:cNvPicPr>
            <a:picLocks noChangeAspect="1" noChangeArrowheads="1"/>
          </p:cNvPicPr>
          <p:nvPr/>
        </p:nvPicPr>
        <p:blipFill>
          <a:blip r:embed="rId2" cstate="print"/>
          <a:srcRect/>
          <a:stretch>
            <a:fillRect/>
          </a:stretch>
        </p:blipFill>
        <p:spPr bwMode="auto">
          <a:xfrm>
            <a:off x="3886200" y="1276350"/>
            <a:ext cx="4746625" cy="30480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TRANSPORT LAYER</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819150"/>
            <a:ext cx="3810000" cy="3962400"/>
          </a:xfrm>
        </p:spPr>
        <p:txBody>
          <a:bodyPr>
            <a:normAutofit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Transport layer makes sure transmissions arrive in order and without error.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Each packet has a header that includes a sequence number, so the receiver can put the original message back in order, no matter when they arrive.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Each packet received is acknowledged back to the sender in the event of a lost packet, so it can be sent back, and assure that all are in order.</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34818" name="Picture 2"/>
          <p:cNvPicPr>
            <a:picLocks noChangeAspect="1" noChangeArrowheads="1"/>
          </p:cNvPicPr>
          <p:nvPr/>
        </p:nvPicPr>
        <p:blipFill>
          <a:blip r:embed="rId2" cstate="print"/>
          <a:srcRect/>
          <a:stretch>
            <a:fillRect/>
          </a:stretch>
        </p:blipFill>
        <p:spPr bwMode="auto">
          <a:xfrm>
            <a:off x="4168445" y="1276350"/>
            <a:ext cx="4659782" cy="29718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APPLICATION LAYER</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742950"/>
            <a:ext cx="85344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application layer is the highest one and deals directly with the client.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includes the following protocols:</a:t>
            </a:r>
          </a:p>
          <a:p>
            <a:pPr lvl="1" algn="l">
              <a:buFont typeface="Arial" pitchFamily="34" charset="0"/>
              <a:buChar char="●"/>
            </a:pPr>
            <a:r>
              <a:rPr lang="en-US" sz="1600" b="1" dirty="0" smtClean="0">
                <a:solidFill>
                  <a:schemeClr val="tx1">
                    <a:lumMod val="65000"/>
                    <a:lumOff val="35000"/>
                  </a:schemeClr>
                </a:solidFill>
                <a:latin typeface="Arial" pitchFamily="34" charset="0"/>
                <a:cs typeface="Arial" pitchFamily="34" charset="0"/>
              </a:rPr>
              <a:t>HTTP: </a:t>
            </a:r>
            <a:r>
              <a:rPr lang="en-US" sz="1600" dirty="0" smtClean="0">
                <a:solidFill>
                  <a:schemeClr val="tx1">
                    <a:lumMod val="65000"/>
                    <a:lumOff val="35000"/>
                  </a:schemeClr>
                </a:solidFill>
                <a:latin typeface="Arial" pitchFamily="34" charset="0"/>
                <a:cs typeface="Arial" pitchFamily="34" charset="0"/>
              </a:rPr>
              <a:t>Hypertext Transfer Protocol for web communication.</a:t>
            </a:r>
          </a:p>
          <a:p>
            <a:pPr lvl="1" algn="l">
              <a:buFont typeface="Arial" pitchFamily="34" charset="0"/>
              <a:buChar char="●"/>
            </a:pPr>
            <a:r>
              <a:rPr lang="en-US" sz="1600" b="1" dirty="0" smtClean="0">
                <a:solidFill>
                  <a:schemeClr val="tx1">
                    <a:lumMod val="65000"/>
                    <a:lumOff val="35000"/>
                  </a:schemeClr>
                </a:solidFill>
                <a:latin typeface="Arial" pitchFamily="34" charset="0"/>
                <a:cs typeface="Arial" pitchFamily="34" charset="0"/>
              </a:rPr>
              <a:t>SSH: </a:t>
            </a:r>
            <a:r>
              <a:rPr lang="en-US" sz="1600" dirty="0" smtClean="0">
                <a:solidFill>
                  <a:schemeClr val="tx1">
                    <a:lumMod val="65000"/>
                    <a:lumOff val="35000"/>
                  </a:schemeClr>
                </a:solidFill>
                <a:latin typeface="Arial" pitchFamily="34" charset="0"/>
                <a:cs typeface="Arial" pitchFamily="34" charset="0"/>
              </a:rPr>
              <a:t>Secure Shell Protocol to allow remote command-line connections to servers.</a:t>
            </a:r>
          </a:p>
          <a:p>
            <a:pPr lvl="1" algn="l">
              <a:buFont typeface="Arial" pitchFamily="34" charset="0"/>
              <a:buChar char="●"/>
            </a:pPr>
            <a:r>
              <a:rPr lang="en-US" sz="1600" b="1" dirty="0" smtClean="0">
                <a:solidFill>
                  <a:schemeClr val="tx1">
                    <a:lumMod val="65000"/>
                    <a:lumOff val="35000"/>
                  </a:schemeClr>
                </a:solidFill>
                <a:latin typeface="Arial" pitchFamily="34" charset="0"/>
                <a:cs typeface="Arial" pitchFamily="34" charset="0"/>
              </a:rPr>
              <a:t>FTP: </a:t>
            </a:r>
            <a:r>
              <a:rPr lang="en-US" sz="1600" dirty="0" smtClean="0">
                <a:solidFill>
                  <a:schemeClr val="tx1">
                    <a:lumMod val="65000"/>
                    <a:lumOff val="35000"/>
                  </a:schemeClr>
                </a:solidFill>
                <a:latin typeface="Arial" pitchFamily="34" charset="0"/>
                <a:cs typeface="Arial" pitchFamily="34" charset="0"/>
              </a:rPr>
              <a:t>File Transfer Protocol to transfer files between computers.</a:t>
            </a:r>
          </a:p>
          <a:p>
            <a:pPr lvl="1" algn="l">
              <a:buFont typeface="Arial" pitchFamily="34" charset="0"/>
              <a:buChar char="●"/>
            </a:pPr>
            <a:r>
              <a:rPr lang="en-US" sz="1600" b="1" dirty="0" smtClean="0">
                <a:solidFill>
                  <a:schemeClr val="tx1">
                    <a:lumMod val="65000"/>
                    <a:lumOff val="35000"/>
                  </a:schemeClr>
                </a:solidFill>
                <a:latin typeface="Arial" pitchFamily="34" charset="0"/>
                <a:cs typeface="Arial" pitchFamily="34" charset="0"/>
              </a:rPr>
              <a:t>POP/IMAP/SMTP</a:t>
            </a:r>
            <a:r>
              <a:rPr lang="en-US" sz="1600" dirty="0" smtClean="0">
                <a:solidFill>
                  <a:schemeClr val="tx1">
                    <a:lumMod val="65000"/>
                    <a:lumOff val="35000"/>
                  </a:schemeClr>
                </a:solidFill>
                <a:latin typeface="Arial" pitchFamily="34" charset="0"/>
                <a:cs typeface="Arial" pitchFamily="34" charset="0"/>
              </a:rPr>
              <a:t>: E-mailed related protocols for transferring and storing email.</a:t>
            </a:r>
          </a:p>
          <a:p>
            <a:pPr lvl="1" algn="l">
              <a:buFont typeface="Arial" pitchFamily="34" charset="0"/>
              <a:buChar char="●"/>
            </a:pPr>
            <a:r>
              <a:rPr lang="en-US" sz="1600" b="1" dirty="0" smtClean="0">
                <a:solidFill>
                  <a:schemeClr val="tx1">
                    <a:lumMod val="65000"/>
                    <a:lumOff val="35000"/>
                  </a:schemeClr>
                </a:solidFill>
                <a:latin typeface="Arial" pitchFamily="34" charset="0"/>
                <a:cs typeface="Arial" pitchFamily="34" charset="0"/>
              </a:rPr>
              <a:t>DNS: </a:t>
            </a:r>
            <a:r>
              <a:rPr lang="en-US" sz="1600" dirty="0" smtClean="0">
                <a:solidFill>
                  <a:schemeClr val="tx1">
                    <a:lumMod val="65000"/>
                    <a:lumOff val="35000"/>
                  </a:schemeClr>
                </a:solidFill>
                <a:latin typeface="Arial" pitchFamily="34" charset="0"/>
                <a:cs typeface="Arial" pitchFamily="34" charset="0"/>
              </a:rPr>
              <a:t>Domain Name System protocol for resolving domain names to IP addresses.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BIRTH OF THE WWW</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3820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By the late 1980s, the internet began to grow.</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At the time, it only contained basic email and text based web pages.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invention of the world wide web(WWW) transitioned text-only internet into the web applications that we see today.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WWW was invented in 1990 by Tim Berners-Lee because he was tired of logging in to different computers to find different pieces of information.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1994, Tim Berners-Lee founded the World Wide Web Consortium(W3C) which defined the standards of the internet.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WORLD WIDE WEB CONSORTIUM (W3C)</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3820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world wide web consortium (W3C) is the main standards organization for the web.</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promotes compatibility so that web technologies work together in a predictable way.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provide recommendations and specifications that are meant to guide companies with proper implementations of HTML, XML, and web protocols.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There are over 400 members of the W3C broken up into businesses, government agencies, universities, and professionals.</a:t>
            </a: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GROWTH OF THE WWW</a:t>
            </a:r>
            <a:endParaRPr lang="en-US" sz="2500" u="sng" dirty="0">
              <a:solidFill>
                <a:srgbClr val="3366CC"/>
              </a:solidFill>
              <a:latin typeface="Arial Black"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1066800" y="971550"/>
            <a:ext cx="6573312" cy="38862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POPULATION USING THE INTERNET</a:t>
            </a:r>
            <a:endParaRPr lang="en-US" sz="2500" u="sng" dirty="0">
              <a:solidFill>
                <a:srgbClr val="3366CC"/>
              </a:solidFill>
              <a:latin typeface="Arial Black"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838200" y="666750"/>
            <a:ext cx="7391400" cy="4145562"/>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ELEMENTS OF THE WWW</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458200" cy="3962400"/>
          </a:xfrm>
        </p:spPr>
        <p:txBody>
          <a:bodyPr>
            <a:normAutofit/>
          </a:bodyPr>
          <a:lstStyle/>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URL</a:t>
            </a:r>
            <a:r>
              <a:rPr lang="en-US" sz="2000" b="1" dirty="0" smtClean="0">
                <a:solidFill>
                  <a:schemeClr val="tx1">
                    <a:lumMod val="65000"/>
                    <a:lumOff val="35000"/>
                  </a:schemeClr>
                </a:solidFill>
                <a:latin typeface="Arial" pitchFamily="34"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a uniform resource locator to uniquely identify a resource in the web.</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HTTP</a:t>
            </a:r>
            <a:r>
              <a:rPr lang="en-US" sz="2000" b="1" dirty="0" smtClean="0">
                <a:solidFill>
                  <a:schemeClr val="tx1">
                    <a:lumMod val="65000"/>
                    <a:lumOff val="35000"/>
                  </a:schemeClr>
                </a:solidFill>
                <a:latin typeface="Arial" pitchFamily="34" charset="0"/>
                <a:cs typeface="Arial" pitchFamily="34" charset="0"/>
              </a:rPr>
              <a:t>:</a:t>
            </a:r>
            <a:r>
              <a:rPr lang="en-US" sz="2000" dirty="0" smtClean="0">
                <a:solidFill>
                  <a:schemeClr val="tx1">
                    <a:lumMod val="65000"/>
                    <a:lumOff val="35000"/>
                  </a:schemeClr>
                </a:solidFill>
                <a:latin typeface="Arial" pitchFamily="34" charset="0"/>
                <a:cs typeface="Arial" pitchFamily="34" charset="0"/>
              </a:rPr>
              <a:t> a hypertext transfer protocol to describe how requests and responses operate.</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Server program</a:t>
            </a:r>
            <a:r>
              <a:rPr lang="en-US" sz="2000" b="1" dirty="0" smtClean="0">
                <a:solidFill>
                  <a:schemeClr val="tx1">
                    <a:lumMod val="65000"/>
                    <a:lumOff val="35000"/>
                  </a:schemeClr>
                </a:solidFill>
                <a:latin typeface="Arial" pitchFamily="34" charset="0"/>
                <a:cs typeface="Arial" pitchFamily="34" charset="0"/>
              </a:rPr>
              <a:t>:</a:t>
            </a:r>
            <a:r>
              <a:rPr lang="en-US" sz="2000" dirty="0" smtClean="0">
                <a:solidFill>
                  <a:schemeClr val="tx1">
                    <a:lumMod val="65000"/>
                    <a:lumOff val="35000"/>
                  </a:schemeClr>
                </a:solidFill>
                <a:latin typeface="Arial" pitchFamily="34" charset="0"/>
                <a:cs typeface="Arial" pitchFamily="34" charset="0"/>
              </a:rPr>
              <a:t> a program run server side that responds to HTTP requests.</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HTML</a:t>
            </a:r>
            <a:r>
              <a:rPr lang="en-US" sz="2000" b="1" dirty="0" smtClean="0">
                <a:solidFill>
                  <a:schemeClr val="tx1">
                    <a:lumMod val="65000"/>
                    <a:lumOff val="35000"/>
                  </a:schemeClr>
                </a:solidFill>
                <a:latin typeface="Arial" pitchFamily="34" charset="0"/>
                <a:cs typeface="Arial" pitchFamily="34" charset="0"/>
              </a:rPr>
              <a:t>:</a:t>
            </a:r>
            <a:r>
              <a:rPr lang="en-US" sz="2000" dirty="0" smtClean="0">
                <a:solidFill>
                  <a:schemeClr val="tx1">
                    <a:lumMod val="65000"/>
                    <a:lumOff val="35000"/>
                  </a:schemeClr>
                </a:solidFill>
                <a:latin typeface="Arial" pitchFamily="34" charset="0"/>
                <a:cs typeface="Arial" pitchFamily="34" charset="0"/>
              </a:rPr>
              <a:t> hypertext markup language to publish documents.</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Browser program</a:t>
            </a:r>
            <a:r>
              <a:rPr lang="en-US" sz="2000" b="1" dirty="0" smtClean="0">
                <a:solidFill>
                  <a:schemeClr val="tx1">
                    <a:lumMod val="65000"/>
                    <a:lumOff val="35000"/>
                  </a:schemeClr>
                </a:solidFill>
                <a:latin typeface="Arial" pitchFamily="34" charset="0"/>
                <a:cs typeface="Arial" pitchFamily="34" charset="0"/>
              </a:rPr>
              <a:t>:</a:t>
            </a:r>
            <a:r>
              <a:rPr lang="en-US" sz="2000" dirty="0" smtClean="0">
                <a:solidFill>
                  <a:schemeClr val="tx1">
                    <a:lumMod val="65000"/>
                    <a:lumOff val="35000"/>
                  </a:schemeClr>
                </a:solidFill>
                <a:latin typeface="Arial" pitchFamily="34" charset="0"/>
                <a:cs typeface="Arial" pitchFamily="34" charset="0"/>
              </a:rPr>
              <a:t> A program run client side that makes HTTP requests from URLs and display the HTML it receives.</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Webmaster</a:t>
            </a:r>
            <a:r>
              <a:rPr lang="en-US" sz="2000" b="1" dirty="0" smtClean="0">
                <a:solidFill>
                  <a:schemeClr val="tx1">
                    <a:lumMod val="65000"/>
                    <a:lumOff val="35000"/>
                  </a:schemeClr>
                </a:solidFill>
                <a:latin typeface="Arial" pitchFamily="34" charset="0"/>
                <a:cs typeface="Arial" pitchFamily="34" charset="0"/>
              </a:rPr>
              <a:t>:</a:t>
            </a:r>
            <a:r>
              <a:rPr lang="en-US" sz="2000" dirty="0" smtClean="0">
                <a:solidFill>
                  <a:schemeClr val="tx1">
                    <a:lumMod val="65000"/>
                    <a:lumOff val="35000"/>
                  </a:schemeClr>
                </a:solidFill>
                <a:latin typeface="Arial" pitchFamily="34" charset="0"/>
                <a:cs typeface="Arial" pitchFamily="34" charset="0"/>
              </a:rPr>
              <a:t> Person responsible for creating and supporting a website.</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819150"/>
            <a:ext cx="84582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history of the internet and the world wide web.</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Fundamental concepts and protocols that support the internet.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About the hardware and software that supports the internet.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How a web page is actually retrieved and interpreted.</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OVERVIEW</a:t>
            </a:r>
            <a:endParaRPr lang="en-US" sz="2500" u="sng" dirty="0">
              <a:solidFill>
                <a:srgbClr val="3366CC"/>
              </a:solidFill>
              <a:latin typeface="Arial Black"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BROWSERS</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42672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first browser was Mosaic, developed by the national center for supercomputing at the University of Illinois.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Marc Andreessen, who worked for that company, later developed Netscape in 1994, which quickly became the primary web browser.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Browsers were then dominated by chrome, IE, Edge, and Firefox.</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4101" name="Picture 5"/>
          <p:cNvPicPr>
            <a:picLocks noChangeAspect="1" noChangeArrowheads="1"/>
          </p:cNvPicPr>
          <p:nvPr/>
        </p:nvPicPr>
        <p:blipFill>
          <a:blip r:embed="rId2" cstate="print"/>
          <a:srcRect/>
          <a:stretch>
            <a:fillRect/>
          </a:stretch>
        </p:blipFill>
        <p:spPr bwMode="auto">
          <a:xfrm>
            <a:off x="4572000" y="1200150"/>
            <a:ext cx="4265723" cy="30480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WEB VS DESKTOP APPLICATIONS</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229600" cy="1447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Web and desktop applications both have their own limitations on data storage, user interfaces, and access to the operating system.</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As web applications became more sophisticated, they began to replace desktop applications.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ADVANTAGES OF WEB APPLICATIONS</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2296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Accessible from anywhere.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Useable with different operating systems and browser applications.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No installation required.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Easier to roll out program updates.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Accessible user data analytics.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Centralized storage.</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DISADVANTAGES OF WEB APPLICATIONS</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2296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Requires an internet connection.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Transmitted data causes a security issue.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Concerns over storage, licensing, and uploaded data.</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Problems with some websites not working right on some browsers.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Restrictions on access to the operating system.</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INTRANET</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29718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Intranet is a local internet network only accessible within a company.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are typically protected from unauthorized external access via security features such as firewalls and private IP ranges.</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7650" name="Picture 2"/>
          <p:cNvPicPr>
            <a:picLocks noChangeAspect="1" noChangeArrowheads="1"/>
          </p:cNvPicPr>
          <p:nvPr/>
        </p:nvPicPr>
        <p:blipFill>
          <a:blip r:embed="rId2" cstate="print"/>
          <a:srcRect/>
          <a:stretch>
            <a:fillRect/>
          </a:stretch>
        </p:blipFill>
        <p:spPr bwMode="auto">
          <a:xfrm>
            <a:off x="3200400" y="895350"/>
            <a:ext cx="5448300" cy="38100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STATIC WEBSITE</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4419600" cy="3962400"/>
          </a:xfrm>
        </p:spPr>
        <p:txBody>
          <a:bodyPr>
            <a:normAutofit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Static websites were the first form of websites used on the internet.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Users could read the pages but could not provide feedback.</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These websites were mainly used to display information, like a brochure, a company about page, or a series of images.  They were not full-stack applications where users could create accounts and log in.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only knowledge required to create these sites was basic HTML.</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Pages looked identical to all users.</a:t>
            </a: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7" name="Picture 2"/>
          <p:cNvPicPr>
            <a:picLocks noChangeAspect="1" noChangeArrowheads="1"/>
          </p:cNvPicPr>
          <p:nvPr/>
        </p:nvPicPr>
        <p:blipFill>
          <a:blip r:embed="rId2" cstate="print"/>
          <a:srcRect/>
          <a:stretch>
            <a:fillRect/>
          </a:stretch>
        </p:blipFill>
        <p:spPr bwMode="auto">
          <a:xfrm>
            <a:off x="4648200" y="1352550"/>
            <a:ext cx="4229100" cy="3115687"/>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DYNAMIC WEBSITE</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4495800" cy="373380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Over time, websites became more complicated.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Websites needed to communicate to a database, communicate with financial institutes like </a:t>
            </a:r>
            <a:r>
              <a:rPr lang="en-US" sz="2000" dirty="0" err="1" smtClean="0">
                <a:solidFill>
                  <a:schemeClr val="tx1">
                    <a:lumMod val="65000"/>
                    <a:lumOff val="35000"/>
                  </a:schemeClr>
                </a:solidFill>
                <a:latin typeface="Arial" pitchFamily="34" charset="0"/>
                <a:cs typeface="Arial" pitchFamily="34" charset="0"/>
              </a:rPr>
              <a:t>paypal</a:t>
            </a:r>
            <a:r>
              <a:rPr lang="en-US" sz="2000" dirty="0" smtClean="0">
                <a:solidFill>
                  <a:schemeClr val="tx1">
                    <a:lumMod val="65000"/>
                    <a:lumOff val="35000"/>
                  </a:schemeClr>
                </a:solidFill>
                <a:latin typeface="Arial" pitchFamily="34" charset="0"/>
                <a:cs typeface="Arial" pitchFamily="34" charset="0"/>
              </a:rPr>
              <a:t>, interface with enterprise computer systems, dynamically respond to user input, and have servers output html that would respond to each unique client.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Dynamic websites began the age of full-stack development with the MVC model, giving birth to backend development on web applications.</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9698" name="Picture 2"/>
          <p:cNvPicPr>
            <a:picLocks noChangeAspect="1" noChangeArrowheads="1"/>
          </p:cNvPicPr>
          <p:nvPr/>
        </p:nvPicPr>
        <p:blipFill>
          <a:blip r:embed="rId2" cstate="print"/>
          <a:srcRect/>
          <a:stretch>
            <a:fillRect/>
          </a:stretch>
        </p:blipFill>
        <p:spPr bwMode="auto">
          <a:xfrm>
            <a:off x="4800600" y="1384264"/>
            <a:ext cx="4044477" cy="2863886"/>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WEB 2.0</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52578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the mid-2000s, web apps went through a phase called web 2.0, with the development of </a:t>
            </a:r>
            <a:r>
              <a:rPr lang="en-US" sz="2000" dirty="0" err="1" smtClean="0">
                <a:solidFill>
                  <a:schemeClr val="tx1">
                    <a:lumMod val="65000"/>
                    <a:lumOff val="35000"/>
                  </a:schemeClr>
                </a:solidFill>
                <a:latin typeface="Arial" pitchFamily="34" charset="0"/>
                <a:cs typeface="Arial" pitchFamily="34" charset="0"/>
              </a:rPr>
              <a:t>Facebook</a:t>
            </a:r>
            <a:r>
              <a:rPr lang="en-US" sz="2000" dirty="0" smtClean="0">
                <a:solidFill>
                  <a:schemeClr val="tx1">
                    <a:lumMod val="65000"/>
                    <a:lumOff val="35000"/>
                  </a:schemeClr>
                </a:solidFill>
                <a:latin typeface="Arial" pitchFamily="34" charset="0"/>
                <a:cs typeface="Arial" pitchFamily="34" charset="0"/>
              </a:rPr>
              <a:t>, Twitter, and YouTube.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For the users, this meant that they could now post images, comments, and icons into web pages.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For the developer, a new paradigm of development had begun.  SPA frameworks like React, Angular, and </a:t>
            </a:r>
            <a:r>
              <a:rPr lang="en-US" sz="2000" dirty="0" err="1" smtClean="0">
                <a:solidFill>
                  <a:schemeClr val="tx1">
                    <a:lumMod val="65000"/>
                    <a:lumOff val="35000"/>
                  </a:schemeClr>
                </a:solidFill>
                <a:latin typeface="Arial" pitchFamily="34" charset="0"/>
                <a:cs typeface="Arial" pitchFamily="34" charset="0"/>
              </a:rPr>
              <a:t>Vue</a:t>
            </a:r>
            <a:r>
              <a:rPr lang="en-US" sz="2000" dirty="0" smtClean="0">
                <a:solidFill>
                  <a:schemeClr val="tx1">
                    <a:lumMod val="65000"/>
                    <a:lumOff val="35000"/>
                  </a:schemeClr>
                </a:solidFill>
                <a:latin typeface="Arial" pitchFamily="34" charset="0"/>
                <a:cs typeface="Arial" pitchFamily="34" charset="0"/>
              </a:rPr>
              <a:t> began to revolutionize the web development process</a:t>
            </a:r>
            <a:r>
              <a:rPr lang="en-US" sz="2000" dirty="0" smtClean="0">
                <a:solidFill>
                  <a:schemeClr val="tx1">
                    <a:lumMod val="65000"/>
                    <a:lumOff val="35000"/>
                  </a:schemeClr>
                </a:solidFill>
                <a:latin typeface="Arial" pitchFamily="34" charset="0"/>
                <a:cs typeface="Arial" pitchFamily="34" charset="0"/>
              </a:rPr>
              <a:t>.</a:t>
            </a: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30722" name="Picture 2"/>
          <p:cNvPicPr>
            <a:picLocks noChangeAspect="1" noChangeArrowheads="1"/>
          </p:cNvPicPr>
          <p:nvPr/>
        </p:nvPicPr>
        <p:blipFill>
          <a:blip r:embed="rId2" cstate="print"/>
          <a:srcRect/>
          <a:stretch>
            <a:fillRect/>
          </a:stretch>
        </p:blipFill>
        <p:spPr bwMode="auto">
          <a:xfrm>
            <a:off x="5638800" y="1047750"/>
            <a:ext cx="2907866" cy="3514725"/>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LOOKS VS FUNCTION</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6106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Web 2.0 made software </a:t>
            </a:r>
            <a:r>
              <a:rPr lang="en-US" sz="2000" dirty="0" smtClean="0">
                <a:solidFill>
                  <a:schemeClr val="tx1">
                    <a:lumMod val="65000"/>
                    <a:lumOff val="35000"/>
                  </a:schemeClr>
                </a:solidFill>
                <a:latin typeface="Arial" pitchFamily="34" charset="0"/>
                <a:cs typeface="Arial" pitchFamily="34" charset="0"/>
              </a:rPr>
              <a:t>companies </a:t>
            </a:r>
            <a:r>
              <a:rPr lang="en-US" sz="2000" dirty="0" smtClean="0">
                <a:solidFill>
                  <a:schemeClr val="tx1">
                    <a:lumMod val="65000"/>
                    <a:lumOff val="35000"/>
                  </a:schemeClr>
                </a:solidFill>
                <a:latin typeface="Arial" pitchFamily="34" charset="0"/>
                <a:cs typeface="Arial" pitchFamily="34" charset="0"/>
              </a:rPr>
              <a:t>realize that </a:t>
            </a:r>
            <a:r>
              <a:rPr lang="en-US" sz="2000" dirty="0" smtClean="0">
                <a:solidFill>
                  <a:schemeClr val="tx1">
                    <a:lumMod val="65000"/>
                    <a:lumOff val="35000"/>
                  </a:schemeClr>
                </a:solidFill>
                <a:latin typeface="Arial" pitchFamily="34" charset="0"/>
                <a:cs typeface="Arial" pitchFamily="34" charset="0"/>
              </a:rPr>
              <a:t>their teams needed both designers and programmers to build successful apps on the internet.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Steve Jobs always said that the </a:t>
            </a:r>
            <a:r>
              <a:rPr lang="en-US" sz="2000" dirty="0" smtClean="0">
                <a:solidFill>
                  <a:schemeClr val="tx1">
                    <a:lumMod val="65000"/>
                    <a:lumOff val="35000"/>
                  </a:schemeClr>
                </a:solidFill>
                <a:latin typeface="Arial" pitchFamily="34" charset="0"/>
                <a:cs typeface="Arial" pitchFamily="34" charset="0"/>
              </a:rPr>
              <a:t>aesthetics i.e. looks </a:t>
            </a:r>
            <a:r>
              <a:rPr lang="en-US" sz="2000" dirty="0" smtClean="0">
                <a:solidFill>
                  <a:schemeClr val="tx1">
                    <a:lumMod val="65000"/>
                    <a:lumOff val="35000"/>
                  </a:schemeClr>
                </a:solidFill>
                <a:latin typeface="Arial" pitchFamily="34" charset="0"/>
                <a:cs typeface="Arial" pitchFamily="34" charset="0"/>
              </a:rPr>
              <a:t>is just as important as the function</a:t>
            </a:r>
            <a:r>
              <a:rPr lang="en-US" sz="2000" dirty="0" smtClean="0">
                <a:solidFill>
                  <a:schemeClr val="tx1">
                    <a:lumMod val="65000"/>
                    <a:lumOff val="35000"/>
                  </a:schemeClr>
                </a:solidFill>
                <a:latin typeface="Arial" pitchFamily="34" charset="0"/>
                <a:cs typeface="Arial" pitchFamily="34" charset="0"/>
              </a:rPr>
              <a:t>.</a:t>
            </a:r>
            <a:r>
              <a:rPr lang="en-US" sz="2000" dirty="0" smtClean="0">
                <a:solidFill>
                  <a:schemeClr val="tx1">
                    <a:lumMod val="65000"/>
                    <a:lumOff val="35000"/>
                  </a:schemeClr>
                </a:solidFill>
                <a:latin typeface="Arial" pitchFamily="34" charset="0"/>
                <a:cs typeface="Arial" pitchFamily="34" charset="0"/>
              </a:rPr>
              <a:t> </a:t>
            </a: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Looks can be objective and are not always subjective, especially with the accepted standards of consistency, symmetry, and organization. </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Looks should never be sacrificed at the cost of function.  For example, the Titanic limited life boats because it cluttered the looks of the ship.  Also, glass is often still used </a:t>
            </a:r>
            <a:r>
              <a:rPr lang="en-US" sz="2000" smtClean="0">
                <a:solidFill>
                  <a:schemeClr val="tx1">
                    <a:lumMod val="65000"/>
                    <a:lumOff val="35000"/>
                  </a:schemeClr>
                </a:solidFill>
                <a:latin typeface="Arial" pitchFamily="34" charset="0"/>
                <a:cs typeface="Arial" pitchFamily="34" charset="0"/>
              </a:rPr>
              <a:t>on smart phones </a:t>
            </a:r>
            <a:r>
              <a:rPr lang="en-US" sz="2000" dirty="0" smtClean="0">
                <a:solidFill>
                  <a:schemeClr val="tx1">
                    <a:lumMod val="65000"/>
                    <a:lumOff val="35000"/>
                  </a:schemeClr>
                </a:solidFill>
                <a:latin typeface="Arial" pitchFamily="34" charset="0"/>
                <a:cs typeface="Arial" pitchFamily="34" charset="0"/>
              </a:rPr>
              <a:t>because it looks good, but has a tendency to crack, and can be just as easily replaced with plastic.</a:t>
            </a: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CLIENT-SERVER MODEL</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3810000" cy="3886200"/>
          </a:xfrm>
        </p:spPr>
        <p:txBody>
          <a:bodyPr>
            <a:normAutofit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web uses the client-server model of communication.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server is a computer agent that is normally active 24 hours a day, 7 days a week, listening for queries from any client that makes a request.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client is a computer agent that makes requests and receives responses from the server, in the form of response codes, images, text files, and other data.</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 name="Picture 2"/>
          <p:cNvPicPr>
            <a:picLocks noChangeAspect="1" noChangeArrowheads="1"/>
          </p:cNvPicPr>
          <p:nvPr/>
        </p:nvPicPr>
        <p:blipFill>
          <a:blip r:embed="rId2" cstate="print"/>
          <a:srcRect/>
          <a:stretch>
            <a:fillRect/>
          </a:stretch>
        </p:blipFill>
        <p:spPr bwMode="auto">
          <a:xfrm>
            <a:off x="4191000" y="1276350"/>
            <a:ext cx="4459488" cy="32766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819150"/>
            <a:ext cx="84582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internet is a way to allow for computers to communicate together.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Before the internet, most computers where simply isolated machines running their own independent applications.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WHAT IS THE INTERNET</a:t>
            </a:r>
            <a:endParaRPr lang="en-US" sz="2500" u="sng" dirty="0">
              <a:solidFill>
                <a:srgbClr val="3366CC"/>
              </a:solidFill>
              <a:latin typeface="Arial Black"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CLIENT</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3058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Client machines are desktops, laptops, smart phones, and tablets.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house the web browsers that is familiar to the user.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make requests to servers using URLs.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SERVER</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3058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server is a central hub to the client-server model.</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hosts web applications, database systems, and performs security authorization tasks.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stores data such as documents, images, and videos.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listens to requests from the client and sends a response, through a request-response loop.</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PEER-TO-PEER MODEL</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46482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contrast to the client-server model, the peer-to-peer model uses every computer the same way, either as a server or client.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Each node is able to send and receive data directly with one another.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Neither is required to be connected  24/7.</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Video chat and bit torrent protocols are examples of this model.</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5029200" y="1200150"/>
            <a:ext cx="3581400" cy="331470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SERVER TYPES</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35052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Most websites are served from more than one server.  </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These servers can include web servers, application servers, database servers, mail servers, media servers, and authentication servers.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3762375" y="1123950"/>
            <a:ext cx="5381625" cy="3495675"/>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SERVER INSTALLATIONS</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3505200" cy="3886200"/>
          </a:xfrm>
        </p:spPr>
        <p:txBody>
          <a:bodyPr>
            <a:normAutofit fontScale="850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many popular applications like </a:t>
            </a:r>
            <a:r>
              <a:rPr lang="en-US" sz="2000" dirty="0" err="1" smtClean="0">
                <a:solidFill>
                  <a:schemeClr val="tx1">
                    <a:lumMod val="65000"/>
                    <a:lumOff val="35000"/>
                  </a:schemeClr>
                </a:solidFill>
                <a:latin typeface="Arial" pitchFamily="34" charset="0"/>
                <a:cs typeface="Arial" pitchFamily="34" charset="0"/>
              </a:rPr>
              <a:t>Facebook</a:t>
            </a:r>
            <a:r>
              <a:rPr lang="en-US" sz="2000" dirty="0" smtClean="0">
                <a:solidFill>
                  <a:schemeClr val="tx1">
                    <a:lumMod val="65000"/>
                    <a:lumOff val="35000"/>
                  </a:schemeClr>
                </a:solidFill>
                <a:latin typeface="Arial" pitchFamily="34" charset="0"/>
                <a:cs typeface="Arial" pitchFamily="34" charset="0"/>
              </a:rPr>
              <a:t>, a busy website may receive thousands of requests per seconds.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 handle this, a server farm is used.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These farms distribute incoming requests between clusters of machines, so that no server is excessively loaded.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Load balancers are used to distribute this load.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There is also failover redundancy, where one server handles the load if one of the replicated server fails.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3990975" y="1200150"/>
            <a:ext cx="4695825" cy="3171825"/>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SERVER INSTALLATIONS</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51816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Servers do not look like computers in your house.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will consist of many racks stacked on top of each other.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are housed in special facilities called data centers.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These facilities will contain more than computers and hard drives, but also sophisticated air conditioning systems, redundancy power systems, and security personnel.</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5124" name="Picture 4"/>
          <p:cNvPicPr>
            <a:picLocks noChangeAspect="1" noChangeArrowheads="1"/>
          </p:cNvPicPr>
          <p:nvPr/>
        </p:nvPicPr>
        <p:blipFill>
          <a:blip r:embed="rId3" cstate="print"/>
          <a:srcRect/>
          <a:stretch>
            <a:fillRect/>
          </a:stretch>
        </p:blipFill>
        <p:spPr bwMode="auto">
          <a:xfrm>
            <a:off x="5638800" y="971550"/>
            <a:ext cx="3122998" cy="386715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p:cNvPicPr>
            <a:picLocks noChangeAspect="1" noChangeArrowheads="1"/>
          </p:cNvPicPr>
          <p:nvPr/>
        </p:nvPicPr>
        <p:blipFill>
          <a:blip r:embed="rId3" cstate="print"/>
          <a:srcRect/>
          <a:stretch>
            <a:fillRect/>
          </a:stretch>
        </p:blipFill>
        <p:spPr bwMode="auto">
          <a:xfrm>
            <a:off x="1524000" y="785812"/>
            <a:ext cx="5795687" cy="3995738"/>
          </a:xfrm>
          <a:prstGeom prst="rect">
            <a:avLst/>
          </a:prstGeom>
          <a:noFill/>
          <a:ln w="9525">
            <a:noFill/>
            <a:miter lim="800000"/>
            <a:headEnd/>
            <a:tailEnd/>
          </a:ln>
          <a:effectLst/>
        </p:spPr>
      </p:pic>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SERVER INSTALLATIONS</a:t>
            </a:r>
            <a:endParaRPr lang="en-US" sz="2500" u="sng" dirty="0">
              <a:solidFill>
                <a:srgbClr val="3366CC"/>
              </a:solidFill>
              <a:latin typeface="Arial Black"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SERVER INSTALLATIONS</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3820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 prevent sites from going down, large companies will mirror their data centers in different parts of the world.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As a consequence, the costs of multiple data centers are high, especially from infrastructure and electricity costs.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Most small to mid-size web companies will lease space from third party data centers.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CLOUD</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30480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It’s commonly acceptable that the internet be visually represented as a cloud.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For many, the internet seems to lack a concrete physical manifestation beyond our computer and cell phone screens.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7170" name="Picture 2"/>
          <p:cNvPicPr>
            <a:picLocks noChangeAspect="1" noChangeArrowheads="1"/>
          </p:cNvPicPr>
          <p:nvPr/>
        </p:nvPicPr>
        <p:blipFill>
          <a:blip r:embed="rId3" cstate="print"/>
          <a:srcRect/>
          <a:stretch>
            <a:fillRect/>
          </a:stretch>
        </p:blipFill>
        <p:spPr bwMode="auto">
          <a:xfrm>
            <a:off x="3581400" y="1352550"/>
            <a:ext cx="5248275" cy="321945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INFRASTRUCTURE OVERVIEW</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37338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internet is a series of devices that work in unison to properly allow communications between computers.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broadband modem is a bridge between the hardware of a cable company to the hardware inside a home.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These devices are supplied by the ISP.</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8194" name="Picture 2"/>
          <p:cNvPicPr>
            <a:picLocks noChangeAspect="1" noChangeArrowheads="1"/>
          </p:cNvPicPr>
          <p:nvPr/>
        </p:nvPicPr>
        <p:blipFill>
          <a:blip r:embed="rId3" cstate="print"/>
          <a:srcRect/>
          <a:stretch>
            <a:fillRect/>
          </a:stretch>
        </p:blipFill>
        <p:spPr bwMode="auto">
          <a:xfrm>
            <a:off x="4038600" y="1504950"/>
            <a:ext cx="4657785" cy="2867025"/>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819150"/>
            <a:ext cx="84582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existed historically with radios, telegraphs, and telephones, but those were all using analog signals.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These early technologies had very low bandwidth.</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Bandwidth is the maximum amount of data that can be transmitted through an internet connection and is measured in bits per second.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dialup service has a bandwidth of 56kbps and a fiber optic connection has a bandwidth of 10gbps.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HISTORY</a:t>
            </a:r>
            <a:endParaRPr lang="en-US" sz="2500" u="sng" dirty="0">
              <a:solidFill>
                <a:srgbClr val="3366CC"/>
              </a:solidFill>
              <a:latin typeface="Arial Black"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ROUTERS</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3352800" cy="388620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Routers are the most important devices to make the internet work.</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Routers forwards data packets from one network to another.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Routers use routing tables and next-hop routing, in which the router only knows the address of the next step in the path, and leaves it to the next router to continue routing to its final destination.</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9218" name="Picture 2"/>
          <p:cNvPicPr>
            <a:picLocks noChangeAspect="1" noChangeArrowheads="1"/>
          </p:cNvPicPr>
          <p:nvPr/>
        </p:nvPicPr>
        <p:blipFill>
          <a:blip r:embed="rId3" cstate="print"/>
          <a:srcRect/>
          <a:stretch>
            <a:fillRect/>
          </a:stretch>
        </p:blipFill>
        <p:spPr bwMode="auto">
          <a:xfrm>
            <a:off x="3798164" y="1123950"/>
            <a:ext cx="5079136" cy="3352800"/>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INTERNATIONAL INTERNET</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4419600" cy="3886200"/>
          </a:xfrm>
        </p:spPr>
        <p:txBody>
          <a:bodyPr>
            <a:normAutofit fontScale="925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Every country has it’s own network system.</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fewer router hops, the quicker the response.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Not every network access point (NAP) node can interconnect with another country.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some cases, even if 2 nodes are very close to each other physically like C1 and C2, they might have to travel thousands of miles to A1 to properly connect.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system in the 1990s was very inefficient, especially that most NAPs existed in the United States.</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0242" name="Picture 2"/>
          <p:cNvPicPr>
            <a:picLocks noChangeAspect="1" noChangeArrowheads="1"/>
          </p:cNvPicPr>
          <p:nvPr/>
        </p:nvPicPr>
        <p:blipFill>
          <a:blip r:embed="rId3" cstate="print"/>
          <a:srcRect/>
          <a:stretch>
            <a:fillRect/>
          </a:stretch>
        </p:blipFill>
        <p:spPr bwMode="auto">
          <a:xfrm>
            <a:off x="4876800" y="2120634"/>
            <a:ext cx="3823177" cy="1765565"/>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INTERNET EXCHANGE POINTS</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3733800" cy="3886200"/>
          </a:xfrm>
        </p:spPr>
        <p:txBody>
          <a:bodyPr>
            <a:normAutofit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the 2000s, these networks improved using an internet exchange point (IXP), which allowed more nodes to peer with each other.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By using IXP, countries C and D no longer need to hop out of their country for domestic communications.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These IXPs exist in major cities such as Palo Alto, Amsterdam, Frankfurt, and London.</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 name="Picture 2"/>
          <p:cNvPicPr>
            <a:picLocks noChangeAspect="1" noChangeArrowheads="1"/>
          </p:cNvPicPr>
          <p:nvPr/>
        </p:nvPicPr>
        <p:blipFill>
          <a:blip r:embed="rId3" cstate="print"/>
          <a:srcRect/>
          <a:stretch>
            <a:fillRect/>
          </a:stretch>
        </p:blipFill>
        <p:spPr bwMode="auto">
          <a:xfrm>
            <a:off x="4419600" y="2038350"/>
            <a:ext cx="4343400" cy="18723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INTERNET EXCHANGE POINTS</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3820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IXPs connect to other networks but also to large websites such as Microsoft and </a:t>
            </a:r>
            <a:r>
              <a:rPr lang="en-US" sz="2000" dirty="0" err="1" smtClean="0">
                <a:solidFill>
                  <a:schemeClr val="tx1">
                    <a:lumMod val="65000"/>
                    <a:lumOff val="35000"/>
                  </a:schemeClr>
                </a:solidFill>
                <a:latin typeface="Arial" pitchFamily="34" charset="0"/>
                <a:cs typeface="Arial" pitchFamily="34" charset="0"/>
              </a:rPr>
              <a:t>Facebook</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Large website companies duplicate their servers at a location near an IXP for faster transportation.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By connecting company data centers close to IXPs, bandwidth and performance is improved.</a:t>
            </a: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INTERNET EXCHANGE POINTS</a:t>
            </a:r>
            <a:endParaRPr lang="en-US" sz="2500" u="sng" dirty="0">
              <a:solidFill>
                <a:srgbClr val="3366CC"/>
              </a:solidFill>
              <a:latin typeface="Arial Black" pitchFamily="34" charset="0"/>
            </a:endParaRPr>
          </a:p>
        </p:txBody>
      </p:sp>
      <p:pic>
        <p:nvPicPr>
          <p:cNvPr id="2050" name="Picture 2"/>
          <p:cNvPicPr>
            <a:picLocks noChangeAspect="1" noChangeArrowheads="1"/>
          </p:cNvPicPr>
          <p:nvPr/>
        </p:nvPicPr>
        <p:blipFill>
          <a:blip r:embed="rId3" cstate="print"/>
          <a:srcRect/>
          <a:stretch>
            <a:fillRect/>
          </a:stretch>
        </p:blipFill>
        <p:spPr bwMode="auto">
          <a:xfrm>
            <a:off x="304800" y="1047750"/>
            <a:ext cx="3997747" cy="260985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4495800" y="1885950"/>
            <a:ext cx="4419600" cy="2643261"/>
          </a:xfrm>
          <a:prstGeom prst="rect">
            <a:avLst/>
          </a:prstGeom>
          <a:noFill/>
          <a:ln w="9525">
            <a:noFill/>
            <a:miter lim="800000"/>
            <a:headEnd/>
            <a:tailEnd/>
          </a:ln>
        </p:spPr>
      </p:pic>
      <p:sp>
        <p:nvSpPr>
          <p:cNvPr id="8" name="Left Arrow 7"/>
          <p:cNvSpPr/>
          <p:nvPr/>
        </p:nvSpPr>
        <p:spPr>
          <a:xfrm rot="1219675">
            <a:off x="2913095" y="2024551"/>
            <a:ext cx="1514463" cy="408598"/>
          </a:xfrm>
          <a:prstGeom prst="leftArrow">
            <a:avLst>
              <a:gd name="adj1" fmla="val 50000"/>
              <a:gd name="adj2" fmla="val 838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UNDERWATER EXCHANGE</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3200400" cy="4171950"/>
          </a:xfrm>
        </p:spPr>
        <p:txBody>
          <a:bodyPr>
            <a:normAutofit fontScale="925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Over 250 undersea fiber optic cable systems operate by a variety of different companies across the globe.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For countries not serviced by underwater cable, such as Antarctica and small islands, internet connectivity is provided by orbiting satellites.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Satellites have a much smaller bandwidth but also account for a small percentage of oversea communication.</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3581400" y="1123950"/>
            <a:ext cx="5312191" cy="3690938"/>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UNDERWATER EXCHANGE</a:t>
            </a:r>
            <a:endParaRPr lang="en-US" sz="2500" u="sng" dirty="0">
              <a:solidFill>
                <a:srgbClr val="3366CC"/>
              </a:solidFill>
              <a:latin typeface="Arial Black" pitchFamily="34" charset="0"/>
            </a:endParaRPr>
          </a:p>
        </p:txBody>
      </p:sp>
      <p:pic>
        <p:nvPicPr>
          <p:cNvPr id="1026" name="Picture 2"/>
          <p:cNvPicPr>
            <a:picLocks noChangeAspect="1" noChangeArrowheads="1"/>
          </p:cNvPicPr>
          <p:nvPr/>
        </p:nvPicPr>
        <p:blipFill>
          <a:blip r:embed="rId3" cstate="print"/>
          <a:srcRect/>
          <a:stretch>
            <a:fillRect/>
          </a:stretch>
        </p:blipFill>
        <p:spPr bwMode="auto">
          <a:xfrm>
            <a:off x="1295400" y="742950"/>
            <a:ext cx="6553200" cy="4057352"/>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DOMAIN NAME NOMENCLATURE</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819150"/>
            <a:ext cx="4572000" cy="417195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It’s not intuitive to remember IP addresses like 173.194.33.32 instead of a domain name like www.google.com, so key-value pair domain name/</a:t>
            </a:r>
            <a:r>
              <a:rPr lang="en-US" sz="2000" dirty="0" err="1" smtClean="0">
                <a:solidFill>
                  <a:schemeClr val="tx1">
                    <a:lumMod val="65000"/>
                    <a:lumOff val="35000"/>
                  </a:schemeClr>
                </a:solidFill>
                <a:latin typeface="Arial" pitchFamily="34" charset="0"/>
                <a:cs typeface="Arial" pitchFamily="34" charset="0"/>
              </a:rPr>
              <a:t>ip</a:t>
            </a:r>
            <a:r>
              <a:rPr lang="en-US" sz="2000" dirty="0" smtClean="0">
                <a:solidFill>
                  <a:schemeClr val="tx1">
                    <a:lumMod val="65000"/>
                    <a:lumOff val="35000"/>
                  </a:schemeClr>
                </a:solidFill>
                <a:latin typeface="Arial" pitchFamily="34" charset="0"/>
                <a:cs typeface="Arial" pitchFamily="34" charset="0"/>
              </a:rPr>
              <a:t> addresses were invented.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One benefit to key-value pairs is that the name can stay the same even if the IP address is changed.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As the number of domain names increased, the domain name system (DNS) was invented.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process occurs on every request but is extremely fast, especially with caching.</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4876800" y="1428750"/>
            <a:ext cx="3971925" cy="2962275"/>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DETAILED ADDRESS RESOLUTION PROCESS</a:t>
            </a:r>
            <a:endParaRPr lang="en-US" sz="2500" u="sng" dirty="0">
              <a:solidFill>
                <a:srgbClr val="3366CC"/>
              </a:solidFill>
              <a:latin typeface="Arial Black" pitchFamily="34" charset="0"/>
            </a:endParaRPr>
          </a:p>
        </p:txBody>
      </p:sp>
      <p:pic>
        <p:nvPicPr>
          <p:cNvPr id="7170" name="Picture 2"/>
          <p:cNvPicPr>
            <a:picLocks noChangeAspect="1" noChangeArrowheads="1"/>
          </p:cNvPicPr>
          <p:nvPr/>
        </p:nvPicPr>
        <p:blipFill>
          <a:blip r:embed="rId3" cstate="print"/>
          <a:srcRect/>
          <a:stretch>
            <a:fillRect/>
          </a:stretch>
        </p:blipFill>
        <p:spPr bwMode="auto">
          <a:xfrm>
            <a:off x="1371600" y="895350"/>
            <a:ext cx="6248400" cy="3966098"/>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NAME LEVELS</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3581400" cy="417195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domain names are split with a dot.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tokens from right to left go from more general to more specific.</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5122" name="Picture 2"/>
          <p:cNvPicPr>
            <a:picLocks noChangeAspect="1" noChangeArrowheads="1"/>
          </p:cNvPicPr>
          <p:nvPr/>
        </p:nvPicPr>
        <p:blipFill>
          <a:blip r:embed="rId3" cstate="print"/>
          <a:srcRect/>
          <a:stretch>
            <a:fillRect/>
          </a:stretch>
        </p:blipFill>
        <p:spPr bwMode="auto">
          <a:xfrm>
            <a:off x="4038600" y="1276350"/>
            <a:ext cx="4562475" cy="3228975"/>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819150"/>
            <a:ext cx="84582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protocol is a set of rules used to manage data exchange between 2 points in a network.</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Protocols can include circuit switching, packet switching, or TCP/IP.</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PROTOCOLS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GENERIC TOP LEVEL DOMAIN (TLD)</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305800" cy="3810000"/>
          </a:xfrm>
        </p:spPr>
        <p:txBody>
          <a:bodyPr>
            <a:normAutofit/>
          </a:bodyPr>
          <a:lstStyle/>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Unrestricted</a:t>
            </a:r>
            <a:r>
              <a:rPr lang="en-US" sz="2000" b="1" dirty="0" smtClean="0">
                <a:solidFill>
                  <a:schemeClr val="tx1">
                    <a:lumMod val="65000"/>
                    <a:lumOff val="35000"/>
                  </a:schemeClr>
                </a:solidFill>
                <a:latin typeface="Arial" pitchFamily="34" charset="0"/>
                <a:cs typeface="Arial" pitchFamily="34" charset="0"/>
              </a:rPr>
              <a:t>:</a:t>
            </a:r>
            <a:r>
              <a:rPr lang="en-US" sz="2000" dirty="0" smtClean="0">
                <a:solidFill>
                  <a:schemeClr val="tx1">
                    <a:lumMod val="65000"/>
                    <a:lumOff val="35000"/>
                  </a:schemeClr>
                </a:solidFill>
                <a:latin typeface="Arial" pitchFamily="34" charset="0"/>
                <a:cs typeface="Arial" pitchFamily="34" charset="0"/>
              </a:rPr>
              <a:t> includes .com, </a:t>
            </a:r>
            <a:r>
              <a:rPr lang="en-US" sz="2000" dirty="0" err="1" smtClean="0">
                <a:solidFill>
                  <a:schemeClr val="tx1">
                    <a:lumMod val="65000"/>
                    <a:lumOff val="35000"/>
                  </a:schemeClr>
                </a:solidFill>
                <a:latin typeface="Arial" pitchFamily="34" charset="0"/>
                <a:cs typeface="Arial" pitchFamily="34" charset="0"/>
              </a:rPr>
              <a:t>.net</a:t>
            </a:r>
            <a:r>
              <a:rPr lang="en-US" sz="2000" dirty="0" smtClean="0">
                <a:solidFill>
                  <a:schemeClr val="tx1">
                    <a:lumMod val="65000"/>
                    <a:lumOff val="35000"/>
                  </a:schemeClr>
                </a:solidFill>
                <a:latin typeface="Arial" pitchFamily="34" charset="0"/>
                <a:cs typeface="Arial" pitchFamily="34" charset="0"/>
              </a:rPr>
              <a:t>, .org, and .info.</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Sponsored</a:t>
            </a:r>
            <a:r>
              <a:rPr lang="en-US" sz="2000" dirty="0" smtClean="0">
                <a:solidFill>
                  <a:schemeClr val="tx1">
                    <a:lumMod val="65000"/>
                    <a:lumOff val="35000"/>
                  </a:schemeClr>
                </a:solidFill>
                <a:latin typeface="Arial" pitchFamily="34" charset="0"/>
                <a:cs typeface="Arial" pitchFamily="34" charset="0"/>
              </a:rPr>
              <a:t>: includes .</a:t>
            </a:r>
            <a:r>
              <a:rPr lang="en-US" sz="2000" dirty="0" err="1" smtClean="0">
                <a:solidFill>
                  <a:schemeClr val="tx1">
                    <a:lumMod val="65000"/>
                    <a:lumOff val="35000"/>
                  </a:schemeClr>
                </a:solidFill>
                <a:latin typeface="Arial" pitchFamily="34" charset="0"/>
                <a:cs typeface="Arial" pitchFamily="34" charset="0"/>
              </a:rPr>
              <a:t>gov</a:t>
            </a:r>
            <a:r>
              <a:rPr lang="en-US" sz="2000" dirty="0" smtClean="0">
                <a:solidFill>
                  <a:schemeClr val="tx1">
                    <a:lumMod val="65000"/>
                    <a:lumOff val="35000"/>
                  </a:schemeClr>
                </a:solidFill>
                <a:latin typeface="Arial" pitchFamily="34" charset="0"/>
                <a:cs typeface="Arial" pitchFamily="34" charset="0"/>
              </a:rPr>
              <a:t>, .mil, and .</a:t>
            </a:r>
            <a:r>
              <a:rPr lang="en-US" sz="2000" dirty="0" err="1" smtClean="0">
                <a:solidFill>
                  <a:schemeClr val="tx1">
                    <a:lumMod val="65000"/>
                    <a:lumOff val="35000"/>
                  </a:schemeClr>
                </a:solidFill>
                <a:latin typeface="Arial" pitchFamily="34" charset="0"/>
                <a:cs typeface="Arial" pitchFamily="34" charset="0"/>
              </a:rPr>
              <a:t>edu</a:t>
            </a:r>
            <a:r>
              <a:rPr lang="en-US" sz="2000" dirty="0" smtClean="0">
                <a:solidFill>
                  <a:schemeClr val="tx1">
                    <a:lumMod val="65000"/>
                    <a:lumOff val="35000"/>
                  </a:schemeClr>
                </a:solidFill>
                <a:latin typeface="Arial" pitchFamily="34" charset="0"/>
                <a:cs typeface="Arial" pitchFamily="34" charset="0"/>
              </a:rPr>
              <a:t> (these domains must have permissions from sponsor before acquiring new address).</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New</a:t>
            </a:r>
            <a:r>
              <a:rPr lang="en-US" sz="2000" b="1" dirty="0" smtClean="0">
                <a:solidFill>
                  <a:schemeClr val="tx1">
                    <a:lumMod val="65000"/>
                    <a:lumOff val="35000"/>
                  </a:schemeClr>
                </a:solidFill>
                <a:latin typeface="Arial" pitchFamily="34" charset="0"/>
                <a:cs typeface="Arial" pitchFamily="34" charset="0"/>
              </a:rPr>
              <a:t>:</a:t>
            </a:r>
            <a:r>
              <a:rPr lang="en-US" sz="2000" dirty="0" smtClean="0">
                <a:solidFill>
                  <a:schemeClr val="tx1">
                    <a:lumMod val="65000"/>
                    <a:lumOff val="35000"/>
                  </a:schemeClr>
                </a:solidFill>
                <a:latin typeface="Arial" pitchFamily="34" charset="0"/>
                <a:cs typeface="Arial" pitchFamily="34" charset="0"/>
              </a:rPr>
              <a:t> includes .apple, .</a:t>
            </a:r>
            <a:r>
              <a:rPr lang="en-US" sz="2000" dirty="0" err="1" smtClean="0">
                <a:solidFill>
                  <a:schemeClr val="tx1">
                    <a:lumMod val="65000"/>
                    <a:lumOff val="35000"/>
                  </a:schemeClr>
                </a:solidFill>
                <a:latin typeface="Arial" pitchFamily="34" charset="0"/>
                <a:cs typeface="Arial" pitchFamily="34" charset="0"/>
              </a:rPr>
              <a:t>google</a:t>
            </a:r>
            <a:r>
              <a:rPr lang="en-US" sz="2000" dirty="0" smtClean="0">
                <a:solidFill>
                  <a:schemeClr val="tx1">
                    <a:lumMod val="65000"/>
                    <a:lumOff val="35000"/>
                  </a:schemeClr>
                </a:solidFill>
                <a:latin typeface="Arial" pitchFamily="34" charset="0"/>
                <a:cs typeface="Arial" pitchFamily="34" charset="0"/>
              </a:rPr>
              <a:t>, and .</a:t>
            </a:r>
            <a:r>
              <a:rPr lang="en-US" sz="2000" dirty="0" err="1" smtClean="0">
                <a:solidFill>
                  <a:schemeClr val="tx1">
                    <a:lumMod val="65000"/>
                    <a:lumOff val="35000"/>
                  </a:schemeClr>
                </a:solidFill>
                <a:latin typeface="Arial" pitchFamily="34" charset="0"/>
                <a:cs typeface="Arial" pitchFamily="34" charset="0"/>
              </a:rPr>
              <a:t>mcdonalds</a:t>
            </a:r>
            <a:r>
              <a:rPr lang="en-US" sz="2000" dirty="0" smtClean="0">
                <a:solidFill>
                  <a:schemeClr val="tx1">
                    <a:lumMod val="65000"/>
                    <a:lumOff val="35000"/>
                  </a:schemeClr>
                </a:solidFill>
                <a:latin typeface="Arial" pitchFamily="34" charset="0"/>
                <a:cs typeface="Arial" pitchFamily="34" charset="0"/>
              </a:rPr>
              <a:t> (as of 2012, companies could submit applications for new TLDs).</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Country-based</a:t>
            </a:r>
            <a:r>
              <a:rPr lang="en-US" sz="2000" b="1" dirty="0" smtClean="0">
                <a:solidFill>
                  <a:schemeClr val="tx1">
                    <a:lumMod val="65000"/>
                    <a:lumOff val="35000"/>
                  </a:schemeClr>
                </a:solidFill>
                <a:latin typeface="Arial" pitchFamily="34"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includes .us, .ca, .</a:t>
            </a:r>
            <a:r>
              <a:rPr lang="en-US" sz="2000" dirty="0" err="1" smtClean="0">
                <a:solidFill>
                  <a:schemeClr val="tx1">
                    <a:lumMod val="65000"/>
                    <a:lumOff val="35000"/>
                  </a:schemeClr>
                </a:solidFill>
                <a:latin typeface="Arial" pitchFamily="34" charset="0"/>
                <a:cs typeface="Arial" pitchFamily="34" charset="0"/>
              </a:rPr>
              <a:t>uk</a:t>
            </a:r>
            <a:r>
              <a:rPr lang="en-US" sz="2000" dirty="0" smtClean="0">
                <a:solidFill>
                  <a:schemeClr val="tx1">
                    <a:lumMod val="65000"/>
                    <a:lumOff val="35000"/>
                  </a:schemeClr>
                </a:solidFill>
                <a:latin typeface="Arial" pitchFamily="34" charset="0"/>
                <a:cs typeface="Arial" pitchFamily="34" charset="0"/>
              </a:rPr>
              <a:t>, and .au (these TLDs are under the control of the countries they represent, and use the internationalized top-level domain name (IDN) system for language characters that are recognizable with the </a:t>
            </a:r>
            <a:r>
              <a:rPr lang="en-US" sz="2000" dirty="0" err="1" smtClean="0">
                <a:solidFill>
                  <a:schemeClr val="tx1">
                    <a:lumMod val="65000"/>
                    <a:lumOff val="35000"/>
                  </a:schemeClr>
                </a:solidFill>
                <a:latin typeface="Arial" pitchFamily="34" charset="0"/>
                <a:cs typeface="Arial" pitchFamily="34" charset="0"/>
              </a:rPr>
              <a:t>english</a:t>
            </a:r>
            <a:r>
              <a:rPr lang="en-US" sz="2000" dirty="0" smtClean="0">
                <a:solidFill>
                  <a:schemeClr val="tx1">
                    <a:lumMod val="65000"/>
                    <a:lumOff val="35000"/>
                  </a:schemeClr>
                </a:solidFill>
                <a:latin typeface="Arial" pitchFamily="34" charset="0"/>
                <a:cs typeface="Arial" pitchFamily="34" charset="0"/>
              </a:rPr>
              <a:t> alphabet, such as </a:t>
            </a:r>
            <a:r>
              <a:rPr lang="en-US" sz="2000" dirty="0" err="1" smtClean="0">
                <a:solidFill>
                  <a:schemeClr val="tx1">
                    <a:lumMod val="65000"/>
                    <a:lumOff val="35000"/>
                  </a:schemeClr>
                </a:solidFill>
                <a:latin typeface="Arial" pitchFamily="34" charset="0"/>
                <a:cs typeface="Arial" pitchFamily="34" charset="0"/>
              </a:rPr>
              <a:t>chinese</a:t>
            </a:r>
            <a:r>
              <a:rPr lang="en-US" sz="2000" dirty="0" smtClean="0">
                <a:solidFill>
                  <a:schemeClr val="tx1">
                    <a:lumMod val="65000"/>
                    <a:lumOff val="35000"/>
                  </a:schemeClr>
                </a:solidFill>
                <a:latin typeface="Arial" pitchFamily="34" charset="0"/>
                <a:cs typeface="Arial" pitchFamily="34" charset="0"/>
              </a:rPr>
              <a:t>, </a:t>
            </a:r>
            <a:r>
              <a:rPr lang="en-US" sz="2000" dirty="0" err="1" smtClean="0">
                <a:solidFill>
                  <a:schemeClr val="tx1">
                    <a:lumMod val="65000"/>
                    <a:lumOff val="35000"/>
                  </a:schemeClr>
                </a:solidFill>
                <a:latin typeface="Arial" pitchFamily="34" charset="0"/>
                <a:cs typeface="Arial" pitchFamily="34" charset="0"/>
              </a:rPr>
              <a:t>greek</a:t>
            </a:r>
            <a:r>
              <a:rPr lang="en-US" sz="2000" dirty="0" smtClean="0">
                <a:solidFill>
                  <a:schemeClr val="tx1">
                    <a:lumMod val="65000"/>
                    <a:lumOff val="35000"/>
                  </a:schemeClr>
                </a:solidFill>
                <a:latin typeface="Arial" pitchFamily="34" charset="0"/>
                <a:cs typeface="Arial" pitchFamily="34" charset="0"/>
              </a:rPr>
              <a:t>, </a:t>
            </a:r>
            <a:r>
              <a:rPr lang="en-US" sz="2000" dirty="0" err="1" smtClean="0">
                <a:solidFill>
                  <a:schemeClr val="tx1">
                    <a:lumMod val="65000"/>
                    <a:lumOff val="35000"/>
                  </a:schemeClr>
                </a:solidFill>
                <a:latin typeface="Arial" pitchFamily="34" charset="0"/>
                <a:cs typeface="Arial" pitchFamily="34" charset="0"/>
              </a:rPr>
              <a:t>arabic</a:t>
            </a:r>
            <a:r>
              <a:rPr lang="en-US" sz="2000" dirty="0" smtClean="0">
                <a:solidFill>
                  <a:schemeClr val="tx1">
                    <a:lumMod val="65000"/>
                    <a:lumOff val="35000"/>
                  </a:schemeClr>
                </a:solidFill>
                <a:latin typeface="Arial" pitchFamily="34" charset="0"/>
                <a:cs typeface="Arial" pitchFamily="34" charset="0"/>
              </a:rPr>
              <a:t>, or </a:t>
            </a:r>
            <a:r>
              <a:rPr lang="en-US" sz="2000" dirty="0" err="1" smtClean="0">
                <a:solidFill>
                  <a:schemeClr val="tx1">
                    <a:lumMod val="65000"/>
                    <a:lumOff val="35000"/>
                  </a:schemeClr>
                </a:solidFill>
                <a:latin typeface="Arial" pitchFamily="34" charset="0"/>
                <a:cs typeface="Arial" pitchFamily="34" charset="0"/>
              </a:rPr>
              <a:t>japanese</a:t>
            </a:r>
            <a:r>
              <a:rPr lang="en-US" sz="2000" dirty="0" smtClean="0">
                <a:solidFill>
                  <a:schemeClr val="tx1">
                    <a:lumMod val="65000"/>
                    <a:lumOff val="35000"/>
                  </a:schemeClr>
                </a:solidFill>
                <a:latin typeface="Arial" pitchFamily="34" charset="0"/>
                <a:cs typeface="Arial" pitchFamily="34" charset="0"/>
              </a:rPr>
              <a:t>).</a:t>
            </a: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NAME REGISTRATION</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36576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domain name registrars manage the registration of domain names.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internet corporation for assigned names and numbers (ICANN) oversees the management of top-level domains, in a process shown in the diagram.</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6146" name="Picture 2"/>
          <p:cNvPicPr>
            <a:picLocks noChangeAspect="1" noChangeArrowheads="1"/>
          </p:cNvPicPr>
          <p:nvPr/>
        </p:nvPicPr>
        <p:blipFill>
          <a:blip r:embed="rId3" cstate="print"/>
          <a:srcRect/>
          <a:stretch>
            <a:fillRect/>
          </a:stretch>
        </p:blipFill>
        <p:spPr bwMode="auto">
          <a:xfrm>
            <a:off x="4038600" y="1047750"/>
            <a:ext cx="4886825" cy="3667125"/>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UNIFORM RESOURCE LOCATORS (URL)</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5344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uniform resource locator (URL) is used to request particular resources from the web.</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consists of the protocol, the domain (or IP address), the path, the query string, and the fragment.</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8194" name="Picture 2"/>
          <p:cNvPicPr>
            <a:picLocks noChangeAspect="1" noChangeArrowheads="1"/>
          </p:cNvPicPr>
          <p:nvPr/>
        </p:nvPicPr>
        <p:blipFill>
          <a:blip r:embed="rId3" cstate="print"/>
          <a:srcRect/>
          <a:stretch>
            <a:fillRect/>
          </a:stretch>
        </p:blipFill>
        <p:spPr bwMode="auto">
          <a:xfrm>
            <a:off x="838200" y="3028950"/>
            <a:ext cx="7356423" cy="99060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PROTOCOL</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51054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protocol is the 1</a:t>
            </a:r>
            <a:r>
              <a:rPr lang="en-US" sz="2000" baseline="30000" dirty="0" smtClean="0">
                <a:solidFill>
                  <a:schemeClr val="tx1">
                    <a:lumMod val="65000"/>
                    <a:lumOff val="35000"/>
                  </a:schemeClr>
                </a:solidFill>
                <a:latin typeface="Arial" pitchFamily="34" charset="0"/>
                <a:cs typeface="Arial" pitchFamily="34" charset="0"/>
              </a:rPr>
              <a:t>st</a:t>
            </a:r>
            <a:r>
              <a:rPr lang="en-US" sz="2000" dirty="0" smtClean="0">
                <a:solidFill>
                  <a:schemeClr val="tx1">
                    <a:lumMod val="65000"/>
                    <a:lumOff val="35000"/>
                  </a:schemeClr>
                </a:solidFill>
                <a:latin typeface="Arial" pitchFamily="34" charset="0"/>
                <a:cs typeface="Arial" pitchFamily="34" charset="0"/>
              </a:rPr>
              <a:t> token of the URL and requests for the application protocol.</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Requesting ftp://... sends an FTP request to port 21, while requesting http://... transmits on port 80.</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9219" name="Picture 3"/>
          <p:cNvPicPr>
            <a:picLocks noChangeAspect="1" noChangeArrowheads="1"/>
          </p:cNvPicPr>
          <p:nvPr/>
        </p:nvPicPr>
        <p:blipFill>
          <a:blip r:embed="rId3" cstate="print"/>
          <a:srcRect/>
          <a:stretch>
            <a:fillRect/>
          </a:stretch>
        </p:blipFill>
        <p:spPr bwMode="auto">
          <a:xfrm>
            <a:off x="5715000" y="1885950"/>
            <a:ext cx="1900946" cy="1595437"/>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DOMAIN</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42672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domain is the 2</a:t>
            </a:r>
            <a:r>
              <a:rPr lang="en-US" sz="2000" baseline="30000" dirty="0" smtClean="0">
                <a:solidFill>
                  <a:schemeClr val="tx1">
                    <a:lumMod val="65000"/>
                    <a:lumOff val="35000"/>
                  </a:schemeClr>
                </a:solidFill>
                <a:latin typeface="Arial" pitchFamily="34" charset="0"/>
                <a:cs typeface="Arial" pitchFamily="34" charset="0"/>
              </a:rPr>
              <a:t>nd</a:t>
            </a:r>
            <a:r>
              <a:rPr lang="en-US" sz="2000" dirty="0" smtClean="0">
                <a:solidFill>
                  <a:schemeClr val="tx1">
                    <a:lumMod val="65000"/>
                    <a:lumOff val="35000"/>
                  </a:schemeClr>
                </a:solidFill>
                <a:latin typeface="Arial" pitchFamily="34" charset="0"/>
                <a:cs typeface="Arial" pitchFamily="34" charset="0"/>
              </a:rPr>
              <a:t> token of the URL and identifies the server from which we are requesting resources.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domain is case insensitive.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port# is sometimes added to the end of the domain to connect specifically to a port outside the default port of the domain.  For instance, to connect to port 888 specifically, the URL would look like http://funwebdev.com:888/.</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0242" name="Picture 2"/>
          <p:cNvPicPr>
            <a:picLocks noChangeAspect="1" noChangeArrowheads="1"/>
          </p:cNvPicPr>
          <p:nvPr/>
        </p:nvPicPr>
        <p:blipFill>
          <a:blip r:embed="rId3" cstate="print"/>
          <a:srcRect/>
          <a:stretch>
            <a:fillRect/>
          </a:stretch>
        </p:blipFill>
        <p:spPr bwMode="auto">
          <a:xfrm>
            <a:off x="4724400" y="2038350"/>
            <a:ext cx="3980197" cy="127635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PATH</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48006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path is used to drill down on the specific folder/file from the root of the website stored on the server.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path is usually case sensitive but can be insensitive if using windows servers.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If a path is not provided, the server will default to the root file, which is usually index.html, index.php, Default.html, or Default.aspx.</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1267" name="Picture 3"/>
          <p:cNvPicPr>
            <a:picLocks noChangeAspect="1" noChangeArrowheads="1"/>
          </p:cNvPicPr>
          <p:nvPr/>
        </p:nvPicPr>
        <p:blipFill>
          <a:blip r:embed="rId3" cstate="print"/>
          <a:srcRect/>
          <a:stretch>
            <a:fillRect/>
          </a:stretch>
        </p:blipFill>
        <p:spPr bwMode="auto">
          <a:xfrm>
            <a:off x="5486400" y="2190750"/>
            <a:ext cx="2375621" cy="1404937"/>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QUERY STRING</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28194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Query strings are a way of passing parameters from the client to the server.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URLs, they are encoded as key-value pairs delimited by ‘&amp;’ and preceded by ‘?’.  </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2290" name="Picture 2"/>
          <p:cNvPicPr>
            <a:picLocks noChangeAspect="1" noChangeArrowheads="1"/>
          </p:cNvPicPr>
          <p:nvPr/>
        </p:nvPicPr>
        <p:blipFill>
          <a:blip r:embed="rId3" cstate="print"/>
          <a:srcRect/>
          <a:stretch>
            <a:fillRect/>
          </a:stretch>
        </p:blipFill>
        <p:spPr bwMode="auto">
          <a:xfrm>
            <a:off x="3276600" y="1657350"/>
            <a:ext cx="5091853" cy="236220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HYPERTEXT TRANSFER PROTOCOL (HTTP)</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2296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HTTP is the protocol for the world wide web, as opposed to SSH for file transfers.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If a request is successful, the server returns a response with code, headers, and an optional message.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user experience of web apps is different than desktop apps, because web apps don’t download or install software, they use the URL to access an app, and facilitated with the browser.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browser parses the HTML, CSS, and JavaScript.</a:t>
            </a: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HYPERTEXT TRANSFER PROTOCOL (HTTP)</a:t>
            </a:r>
            <a:endParaRPr lang="en-US" sz="2500" u="sng" dirty="0">
              <a:solidFill>
                <a:srgbClr val="3366CC"/>
              </a:solidFill>
              <a:latin typeface="Arial Black" pitchFamily="34" charset="0"/>
            </a:endParaRPr>
          </a:p>
        </p:txBody>
      </p:sp>
      <p:pic>
        <p:nvPicPr>
          <p:cNvPr id="13316" name="Picture 4"/>
          <p:cNvPicPr>
            <a:picLocks noChangeAspect="1" noChangeArrowheads="1"/>
          </p:cNvPicPr>
          <p:nvPr/>
        </p:nvPicPr>
        <p:blipFill>
          <a:blip r:embed="rId3" cstate="print"/>
          <a:srcRect/>
          <a:stretch>
            <a:fillRect/>
          </a:stretch>
        </p:blipFill>
        <p:spPr bwMode="auto">
          <a:xfrm>
            <a:off x="4495800" y="2114550"/>
            <a:ext cx="4183836" cy="2695575"/>
          </a:xfrm>
          <a:prstGeom prst="rect">
            <a:avLst/>
          </a:prstGeom>
          <a:noFill/>
          <a:ln w="9525">
            <a:noFill/>
            <a:miter lim="800000"/>
            <a:headEnd/>
            <a:tailEnd/>
          </a:ln>
        </p:spPr>
      </p:pic>
      <p:pic>
        <p:nvPicPr>
          <p:cNvPr id="13317" name="Picture 5"/>
          <p:cNvPicPr>
            <a:picLocks noChangeAspect="1" noChangeArrowheads="1"/>
          </p:cNvPicPr>
          <p:nvPr/>
        </p:nvPicPr>
        <p:blipFill>
          <a:blip r:embed="rId4" cstate="print"/>
          <a:srcRect/>
          <a:stretch>
            <a:fillRect/>
          </a:stretch>
        </p:blipFill>
        <p:spPr bwMode="auto">
          <a:xfrm>
            <a:off x="533400" y="895350"/>
            <a:ext cx="3657600" cy="2517483"/>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HEADERS</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2296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Headers are parameters that are part of the request and response on every HTTP transaction.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There are dozens of request and response headers but only a selected few will be covered.</a:t>
            </a: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819150"/>
            <a:ext cx="4191000" cy="3962400"/>
          </a:xfrm>
        </p:spPr>
        <p:txBody>
          <a:bodyPr>
            <a:normAutofit fontScale="925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One of the earliest protocols was circuit switching, which dedicated a single line to a single call.  </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was very inefficient  because only one call could be submitted at a time and operators had to physically connect caller to receiver by using a physical switchboard.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technology was also very noisy, meaning for distant calls, voices would be very faint to hear, and you would often hear other people’s conversations on the line.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telephone is known as the most valuable patent in history.</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CIRCUIT SWITCHING</a:t>
            </a:r>
            <a:endParaRPr lang="en-US" sz="2500" u="sng" dirty="0">
              <a:solidFill>
                <a:srgbClr val="3366CC"/>
              </a:solidFill>
              <a:latin typeface="Arial Black" pitchFamily="34" charset="0"/>
            </a:endParaRPr>
          </a:p>
        </p:txBody>
      </p:sp>
      <p:pic>
        <p:nvPicPr>
          <p:cNvPr id="7" name="Picture 3"/>
          <p:cNvPicPr>
            <a:picLocks noChangeAspect="1" noChangeArrowheads="1"/>
          </p:cNvPicPr>
          <p:nvPr/>
        </p:nvPicPr>
        <p:blipFill>
          <a:blip r:embed="rId2" cstate="print"/>
          <a:srcRect/>
          <a:stretch>
            <a:fillRect/>
          </a:stretch>
        </p:blipFill>
        <p:spPr bwMode="auto">
          <a:xfrm>
            <a:off x="4469400" y="1428750"/>
            <a:ext cx="4284000" cy="2590800"/>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REQUEST HEADERS</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458200" cy="2286000"/>
          </a:xfrm>
        </p:spPr>
        <p:txBody>
          <a:bodyPr>
            <a:normAutofit fontScale="92500" lnSpcReduction="20000"/>
          </a:bodyPr>
          <a:lstStyle/>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Host</a:t>
            </a:r>
            <a:r>
              <a:rPr lang="en-US" sz="2000" b="1" dirty="0" smtClean="0">
                <a:solidFill>
                  <a:schemeClr val="tx1">
                    <a:lumMod val="65000"/>
                    <a:lumOff val="35000"/>
                  </a:schemeClr>
                </a:solidFill>
                <a:latin typeface="Arial" pitchFamily="34"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Specifies server which domain this IP address is requesting.</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User-Agent</a:t>
            </a:r>
            <a:r>
              <a:rPr lang="en-US" sz="2000" b="1" dirty="0" smtClean="0">
                <a:solidFill>
                  <a:schemeClr val="tx1">
                    <a:lumMod val="65000"/>
                    <a:lumOff val="35000"/>
                  </a:schemeClr>
                </a:solidFill>
                <a:latin typeface="Arial" pitchFamily="34"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Specifies operating system and browser the user is running.</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Accept</a:t>
            </a:r>
            <a:r>
              <a:rPr lang="en-US" sz="2000" b="1" dirty="0" smtClean="0">
                <a:solidFill>
                  <a:schemeClr val="tx1">
                    <a:lumMod val="65000"/>
                    <a:lumOff val="35000"/>
                  </a:schemeClr>
                </a:solidFill>
                <a:latin typeface="Arial" pitchFamily="34"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Specifies server media type the client can receive.</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Accept-Encoding</a:t>
            </a:r>
            <a:r>
              <a:rPr lang="en-US" sz="2000" b="1" dirty="0" smtClean="0">
                <a:solidFill>
                  <a:schemeClr val="tx1">
                    <a:lumMod val="65000"/>
                    <a:lumOff val="35000"/>
                  </a:schemeClr>
                </a:solidFill>
                <a:latin typeface="Arial" pitchFamily="34"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Specifies types of modifications that can be done on data before transmission.</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Connection</a:t>
            </a:r>
            <a:r>
              <a:rPr lang="en-US" sz="2000" b="1" dirty="0" smtClean="0">
                <a:solidFill>
                  <a:schemeClr val="tx1">
                    <a:lumMod val="65000"/>
                    <a:lumOff val="35000"/>
                  </a:schemeClr>
                </a:solidFill>
                <a:latin typeface="Arial" pitchFamily="34"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Specifies whether server should keep the connection open or close.</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Cache-Control</a:t>
            </a:r>
            <a:r>
              <a:rPr lang="en-US" sz="2000" b="1" dirty="0" smtClean="0">
                <a:solidFill>
                  <a:schemeClr val="tx1">
                    <a:lumMod val="65000"/>
                    <a:lumOff val="35000"/>
                  </a:schemeClr>
                </a:solidFill>
                <a:latin typeface="Arial" pitchFamily="34"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Allows client to control caching mechanisms.</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4338" name="Picture 2"/>
          <p:cNvPicPr>
            <a:picLocks noChangeAspect="1" noChangeArrowheads="1"/>
          </p:cNvPicPr>
          <p:nvPr/>
        </p:nvPicPr>
        <p:blipFill>
          <a:blip r:embed="rId3" cstate="print"/>
          <a:srcRect/>
          <a:stretch>
            <a:fillRect/>
          </a:stretch>
        </p:blipFill>
        <p:spPr bwMode="auto">
          <a:xfrm>
            <a:off x="609600" y="3895725"/>
            <a:ext cx="7780683" cy="733425"/>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RESPONSE HEADERS</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458200" cy="2286000"/>
          </a:xfrm>
        </p:spPr>
        <p:txBody>
          <a:bodyPr>
            <a:normAutofit lnSpcReduction="10000"/>
          </a:bodyPr>
          <a:lstStyle/>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Server</a:t>
            </a:r>
            <a:r>
              <a:rPr lang="en-US" sz="2000" b="1" dirty="0" smtClean="0">
                <a:solidFill>
                  <a:schemeClr val="tx1">
                    <a:lumMod val="65000"/>
                    <a:lumOff val="35000"/>
                  </a:schemeClr>
                </a:solidFill>
                <a:latin typeface="Arial" pitchFamily="34"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Specifies the server to the client, such as operating system and browser.</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Last-Modified</a:t>
            </a:r>
            <a:r>
              <a:rPr lang="en-US" sz="2000" b="1" dirty="0" smtClean="0">
                <a:solidFill>
                  <a:schemeClr val="tx1">
                    <a:lumMod val="65000"/>
                    <a:lumOff val="35000"/>
                  </a:schemeClr>
                </a:solidFill>
                <a:latin typeface="Arial" pitchFamily="34"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Specifies when requested resource last changed.</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Content-Length</a:t>
            </a:r>
            <a:r>
              <a:rPr lang="en-US" sz="2000" b="1" dirty="0" smtClean="0">
                <a:solidFill>
                  <a:schemeClr val="tx1">
                    <a:lumMod val="65000"/>
                    <a:lumOff val="35000"/>
                  </a:schemeClr>
                </a:solidFill>
                <a:latin typeface="Arial" pitchFamily="34"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Specifies how large the response body will be.</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Content-Type</a:t>
            </a:r>
            <a:r>
              <a:rPr lang="en-US" sz="2000" b="1" dirty="0" smtClean="0">
                <a:solidFill>
                  <a:schemeClr val="tx1">
                    <a:lumMod val="65000"/>
                    <a:lumOff val="35000"/>
                  </a:schemeClr>
                </a:solidFill>
                <a:latin typeface="Arial" pitchFamily="34"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Specifies data type attached to the body of the message.</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Content-Encoding</a:t>
            </a:r>
            <a:r>
              <a:rPr lang="en-US" sz="2000" b="1" dirty="0" smtClean="0">
                <a:solidFill>
                  <a:schemeClr val="tx1">
                    <a:lumMod val="65000"/>
                    <a:lumOff val="35000"/>
                  </a:schemeClr>
                </a:solidFill>
                <a:latin typeface="Arial" pitchFamily="34"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Specifies how content is encoded.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REQUEST METHODS</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2296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Request methods are used to ask for specific characteristics during an HTTP transaction.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include </a:t>
            </a:r>
            <a:r>
              <a:rPr lang="en-US" sz="2000" b="1" dirty="0" smtClean="0">
                <a:solidFill>
                  <a:schemeClr val="tx1">
                    <a:lumMod val="65000"/>
                    <a:lumOff val="35000"/>
                  </a:schemeClr>
                </a:solidFill>
                <a:latin typeface="Arial" pitchFamily="34" charset="0"/>
                <a:cs typeface="Arial" pitchFamily="34" charset="0"/>
              </a:rPr>
              <a:t>PUT</a:t>
            </a:r>
            <a:r>
              <a:rPr lang="en-US" sz="2000" dirty="0" smtClean="0">
                <a:solidFill>
                  <a:schemeClr val="tx1">
                    <a:lumMod val="65000"/>
                    <a:lumOff val="35000"/>
                  </a:schemeClr>
                </a:solidFill>
                <a:latin typeface="Arial" pitchFamily="34" charset="0"/>
                <a:cs typeface="Arial" pitchFamily="34" charset="0"/>
              </a:rPr>
              <a:t>, </a:t>
            </a:r>
            <a:r>
              <a:rPr lang="en-US" sz="2000" b="1" dirty="0" smtClean="0">
                <a:solidFill>
                  <a:schemeClr val="tx1">
                    <a:lumMod val="65000"/>
                    <a:lumOff val="35000"/>
                  </a:schemeClr>
                </a:solidFill>
                <a:latin typeface="Arial" pitchFamily="34" charset="0"/>
                <a:cs typeface="Arial" pitchFamily="34" charset="0"/>
              </a:rPr>
              <a:t>DELETE</a:t>
            </a:r>
            <a:r>
              <a:rPr lang="en-US" sz="2000" dirty="0" smtClean="0">
                <a:solidFill>
                  <a:schemeClr val="tx1">
                    <a:lumMod val="65000"/>
                    <a:lumOff val="35000"/>
                  </a:schemeClr>
                </a:solidFill>
                <a:latin typeface="Arial" pitchFamily="34" charset="0"/>
                <a:cs typeface="Arial" pitchFamily="34" charset="0"/>
              </a:rPr>
              <a:t>, </a:t>
            </a:r>
            <a:r>
              <a:rPr lang="en-US" sz="2000" b="1" dirty="0" smtClean="0">
                <a:solidFill>
                  <a:schemeClr val="tx1">
                    <a:lumMod val="65000"/>
                    <a:lumOff val="35000"/>
                  </a:schemeClr>
                </a:solidFill>
                <a:latin typeface="Arial" pitchFamily="34" charset="0"/>
                <a:cs typeface="Arial" pitchFamily="34" charset="0"/>
              </a:rPr>
              <a:t>CONNECT</a:t>
            </a:r>
            <a:r>
              <a:rPr lang="en-US" sz="2000" dirty="0" smtClean="0">
                <a:solidFill>
                  <a:schemeClr val="tx1">
                    <a:lumMod val="65000"/>
                    <a:lumOff val="35000"/>
                  </a:schemeClr>
                </a:solidFill>
                <a:latin typeface="Arial" pitchFamily="34" charset="0"/>
                <a:cs typeface="Arial" pitchFamily="34" charset="0"/>
              </a:rPr>
              <a:t>, </a:t>
            </a:r>
            <a:r>
              <a:rPr lang="en-US" sz="2000" b="1" dirty="0" smtClean="0">
                <a:solidFill>
                  <a:schemeClr val="tx1">
                    <a:lumMod val="65000"/>
                    <a:lumOff val="35000"/>
                  </a:schemeClr>
                </a:solidFill>
                <a:latin typeface="Arial" pitchFamily="34" charset="0"/>
                <a:cs typeface="Arial" pitchFamily="34" charset="0"/>
              </a:rPr>
              <a:t>TRACE</a:t>
            </a:r>
            <a:r>
              <a:rPr lang="en-US" sz="2000" dirty="0" smtClean="0">
                <a:solidFill>
                  <a:schemeClr val="tx1">
                    <a:lumMod val="65000"/>
                    <a:lumOff val="35000"/>
                  </a:schemeClr>
                </a:solidFill>
                <a:latin typeface="Arial" pitchFamily="34" charset="0"/>
                <a:cs typeface="Arial" pitchFamily="34" charset="0"/>
              </a:rPr>
              <a:t>, and </a:t>
            </a:r>
            <a:r>
              <a:rPr lang="en-US" sz="2000" b="1" dirty="0" smtClean="0">
                <a:solidFill>
                  <a:schemeClr val="tx1">
                    <a:lumMod val="65000"/>
                    <a:lumOff val="35000"/>
                  </a:schemeClr>
                </a:solidFill>
                <a:latin typeface="Arial" pitchFamily="34" charset="0"/>
                <a:cs typeface="Arial" pitchFamily="34" charset="0"/>
              </a:rPr>
              <a:t>OPTIONS</a:t>
            </a:r>
            <a:r>
              <a:rPr lang="en-US" sz="2000" dirty="0" smtClean="0">
                <a:solidFill>
                  <a:schemeClr val="tx1">
                    <a:lumMod val="65000"/>
                    <a:lumOff val="35000"/>
                  </a:schemeClr>
                </a:solidFill>
                <a:latin typeface="Arial" pitchFamily="34" charset="0"/>
                <a:cs typeface="Arial" pitchFamily="34" charset="0"/>
              </a:rPr>
              <a:t>, but the most popular ones are </a:t>
            </a:r>
            <a:r>
              <a:rPr lang="en-US" sz="2000" b="1" dirty="0" smtClean="0">
                <a:solidFill>
                  <a:schemeClr val="tx1">
                    <a:lumMod val="65000"/>
                    <a:lumOff val="35000"/>
                  </a:schemeClr>
                </a:solidFill>
                <a:latin typeface="Arial" pitchFamily="34" charset="0"/>
                <a:cs typeface="Arial" pitchFamily="34" charset="0"/>
              </a:rPr>
              <a:t>GET</a:t>
            </a:r>
            <a:r>
              <a:rPr lang="en-US" sz="2000" dirty="0" smtClean="0">
                <a:solidFill>
                  <a:schemeClr val="tx1">
                    <a:lumMod val="65000"/>
                    <a:lumOff val="35000"/>
                  </a:schemeClr>
                </a:solidFill>
                <a:latin typeface="Arial" pitchFamily="34" charset="0"/>
                <a:cs typeface="Arial" pitchFamily="34" charset="0"/>
              </a:rPr>
              <a:t> and </a:t>
            </a:r>
            <a:r>
              <a:rPr lang="en-US" sz="2000" b="1" dirty="0" smtClean="0">
                <a:solidFill>
                  <a:schemeClr val="tx1">
                    <a:lumMod val="65000"/>
                    <a:lumOff val="35000"/>
                  </a:schemeClr>
                </a:solidFill>
                <a:latin typeface="Arial" pitchFamily="34" charset="0"/>
                <a:cs typeface="Arial" pitchFamily="34" charset="0"/>
              </a:rPr>
              <a:t>POST</a:t>
            </a:r>
            <a:r>
              <a:rPr lang="en-US" sz="2000" dirty="0" smtClean="0">
                <a:solidFill>
                  <a:schemeClr val="tx1">
                    <a:lumMod val="65000"/>
                    <a:lumOff val="35000"/>
                  </a:schemeClr>
                </a:solidFill>
                <a:latin typeface="Arial" pitchFamily="34" charset="0"/>
                <a:cs typeface="Arial" pitchFamily="34" charset="0"/>
              </a:rPr>
              <a:t>.</a:t>
            </a: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REQUEST METHODS</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41148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a:t>
            </a:r>
            <a:r>
              <a:rPr lang="en-US" sz="2000" b="1" dirty="0" smtClean="0">
                <a:solidFill>
                  <a:schemeClr val="tx1">
                    <a:lumMod val="65000"/>
                    <a:lumOff val="35000"/>
                  </a:schemeClr>
                </a:solidFill>
                <a:latin typeface="Arial" pitchFamily="34" charset="0"/>
                <a:cs typeface="Arial" pitchFamily="34" charset="0"/>
              </a:rPr>
              <a:t>GET</a:t>
            </a:r>
            <a:r>
              <a:rPr lang="en-US" sz="2000" dirty="0" smtClean="0">
                <a:solidFill>
                  <a:schemeClr val="tx1">
                    <a:lumMod val="65000"/>
                    <a:lumOff val="35000"/>
                  </a:schemeClr>
                </a:solidFill>
                <a:latin typeface="Arial" pitchFamily="34" charset="0"/>
                <a:cs typeface="Arial" pitchFamily="34" charset="0"/>
              </a:rPr>
              <a:t> request asks for a resource located at a specific URL to be retrieved.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a:t>
            </a:r>
            <a:r>
              <a:rPr lang="en-US" sz="2000" b="1" dirty="0" smtClean="0">
                <a:solidFill>
                  <a:schemeClr val="tx1">
                    <a:lumMod val="65000"/>
                    <a:lumOff val="35000"/>
                  </a:schemeClr>
                </a:solidFill>
                <a:latin typeface="Arial" pitchFamily="34" charset="0"/>
                <a:cs typeface="Arial" pitchFamily="34" charset="0"/>
              </a:rPr>
              <a:t>POST</a:t>
            </a:r>
            <a:r>
              <a:rPr lang="en-US" sz="2000" dirty="0" smtClean="0">
                <a:solidFill>
                  <a:schemeClr val="tx1">
                    <a:lumMod val="65000"/>
                    <a:lumOff val="35000"/>
                  </a:schemeClr>
                </a:solidFill>
                <a:latin typeface="Arial" pitchFamily="34" charset="0"/>
                <a:cs typeface="Arial" pitchFamily="34" charset="0"/>
              </a:rPr>
              <a:t> request is normally used to transmit data to the server.  In a </a:t>
            </a:r>
            <a:r>
              <a:rPr lang="en-US" sz="2000" b="1" dirty="0" smtClean="0">
                <a:solidFill>
                  <a:schemeClr val="tx1">
                    <a:lumMod val="65000"/>
                    <a:lumOff val="35000"/>
                  </a:schemeClr>
                </a:solidFill>
                <a:latin typeface="Arial" pitchFamily="34" charset="0"/>
                <a:cs typeface="Arial" pitchFamily="34" charset="0"/>
              </a:rPr>
              <a:t>POST</a:t>
            </a:r>
            <a:r>
              <a:rPr lang="en-US" sz="2000" dirty="0" smtClean="0">
                <a:solidFill>
                  <a:schemeClr val="tx1">
                    <a:lumMod val="65000"/>
                    <a:lumOff val="35000"/>
                  </a:schemeClr>
                </a:solidFill>
                <a:latin typeface="Arial" pitchFamily="34" charset="0"/>
                <a:cs typeface="Arial" pitchFamily="34" charset="0"/>
              </a:rPr>
              <a:t> request, data is transmitted through the header of the request, and is not subject to length limitations with </a:t>
            </a:r>
            <a:r>
              <a:rPr lang="en-US" sz="2000" b="1" dirty="0" smtClean="0">
                <a:solidFill>
                  <a:schemeClr val="tx1">
                    <a:lumMod val="65000"/>
                    <a:lumOff val="35000"/>
                  </a:schemeClr>
                </a:solidFill>
                <a:latin typeface="Arial" pitchFamily="34" charset="0"/>
                <a:cs typeface="Arial" pitchFamily="34" charset="0"/>
              </a:rPr>
              <a:t>GET</a:t>
            </a:r>
            <a:r>
              <a:rPr lang="en-US" sz="2000" dirty="0" smtClean="0">
                <a:solidFill>
                  <a:schemeClr val="tx1">
                    <a:lumMod val="65000"/>
                    <a:lumOff val="35000"/>
                  </a:schemeClr>
                </a:solidFill>
                <a:latin typeface="Arial" pitchFamily="34" charset="0"/>
                <a:cs typeface="Arial" pitchFamily="34" charset="0"/>
              </a:rPr>
              <a:t>.  Also, since the data is not transmitted through the URL, it is safer to transmit.</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5362" name="Picture 2"/>
          <p:cNvPicPr>
            <a:picLocks noChangeAspect="1" noChangeArrowheads="1"/>
          </p:cNvPicPr>
          <p:nvPr/>
        </p:nvPicPr>
        <p:blipFill>
          <a:blip r:embed="rId3" cstate="print"/>
          <a:srcRect/>
          <a:stretch>
            <a:fillRect/>
          </a:stretch>
        </p:blipFill>
        <p:spPr bwMode="auto">
          <a:xfrm>
            <a:off x="4572000" y="1428750"/>
            <a:ext cx="4220922" cy="2843213"/>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RESPONSE CODES</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3810000" cy="3810000"/>
          </a:xfrm>
        </p:spPr>
        <p:txBody>
          <a:bodyPr>
            <a:normAutofit fontScale="925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Response codes are integer values returned by the server as part of the response header.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These codes describe the state of the request, whether it was successful, had errors, or requires permission.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codes use the 1</a:t>
            </a:r>
            <a:r>
              <a:rPr lang="en-US" sz="2000" baseline="30000" dirty="0" smtClean="0">
                <a:solidFill>
                  <a:schemeClr val="tx1">
                    <a:lumMod val="65000"/>
                    <a:lumOff val="35000"/>
                  </a:schemeClr>
                </a:solidFill>
                <a:latin typeface="Arial" pitchFamily="34" charset="0"/>
                <a:cs typeface="Arial" pitchFamily="34" charset="0"/>
              </a:rPr>
              <a:t>st</a:t>
            </a:r>
            <a:r>
              <a:rPr lang="en-US" sz="2000" dirty="0" smtClean="0">
                <a:solidFill>
                  <a:schemeClr val="tx1">
                    <a:lumMod val="65000"/>
                    <a:lumOff val="35000"/>
                  </a:schemeClr>
                </a:solidFill>
                <a:latin typeface="Arial" pitchFamily="34" charset="0"/>
                <a:cs typeface="Arial" pitchFamily="34" charset="0"/>
              </a:rPr>
              <a:t> digit to indicate the category of the response.  For instance, 2## codes are successful responses, 3## codes are redirection responses, 4## codes are client errors, and 5## codes are server errors.</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7" name="Picture 2"/>
          <p:cNvPicPr>
            <a:picLocks noChangeAspect="1" noChangeArrowheads="1"/>
          </p:cNvPicPr>
          <p:nvPr/>
        </p:nvPicPr>
        <p:blipFill>
          <a:blip r:embed="rId3" cstate="print"/>
          <a:srcRect/>
          <a:stretch>
            <a:fillRect/>
          </a:stretch>
        </p:blipFill>
        <p:spPr bwMode="auto">
          <a:xfrm>
            <a:off x="4156339" y="1047750"/>
            <a:ext cx="4759061" cy="381000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WEB APP INFRASTRUCTURE</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6868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Before deploying a web app, the engineer has to make decisions on web servers, operating systems, server software, database software, and scripting software.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All hardware and software must work in unison for proper integration, efficiency, concurrency, reliability, and security.</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WEB SERVERS</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6868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web server is a computer that responds to HTTP requests.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1</a:t>
            </a:r>
            <a:r>
              <a:rPr lang="en-US" sz="2000" baseline="30000" dirty="0" smtClean="0">
                <a:solidFill>
                  <a:schemeClr val="tx1">
                    <a:lumMod val="65000"/>
                    <a:lumOff val="35000"/>
                  </a:schemeClr>
                </a:solidFill>
                <a:latin typeface="Arial" pitchFamily="34" charset="0"/>
                <a:cs typeface="Arial" pitchFamily="34" charset="0"/>
              </a:rPr>
              <a:t>st</a:t>
            </a:r>
            <a:r>
              <a:rPr lang="en-US" sz="2000" dirty="0" smtClean="0">
                <a:solidFill>
                  <a:schemeClr val="tx1">
                    <a:lumMod val="65000"/>
                    <a:lumOff val="35000"/>
                  </a:schemeClr>
                </a:solidFill>
                <a:latin typeface="Arial" pitchFamily="34" charset="0"/>
                <a:cs typeface="Arial" pitchFamily="34" charset="0"/>
              </a:rPr>
              <a:t> web server was hosted on Tim Berners-Lee’s desktop.</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Industrial web servers are more powerful than your home computer because they are more redundant, reliable, and replaceable.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Sometimes web engineers pick a particular stack because of personal preference over rationale.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class uses the LAMP stack, including Linux OS, Apache web server, </a:t>
            </a:r>
            <a:r>
              <a:rPr lang="en-US" sz="2000" dirty="0" err="1" smtClean="0">
                <a:solidFill>
                  <a:schemeClr val="tx1">
                    <a:lumMod val="65000"/>
                    <a:lumOff val="35000"/>
                  </a:schemeClr>
                </a:solidFill>
                <a:latin typeface="Arial" pitchFamily="34" charset="0"/>
                <a:cs typeface="Arial" pitchFamily="34" charset="0"/>
              </a:rPr>
              <a:t>MySQL</a:t>
            </a:r>
            <a:r>
              <a:rPr lang="en-US" sz="2000" dirty="0" smtClean="0">
                <a:solidFill>
                  <a:schemeClr val="tx1">
                    <a:lumMod val="65000"/>
                    <a:lumOff val="35000"/>
                  </a:schemeClr>
                </a:solidFill>
                <a:latin typeface="Arial" pitchFamily="34" charset="0"/>
                <a:cs typeface="Arial" pitchFamily="34" charset="0"/>
              </a:rPr>
              <a:t> database, and PHP scripting language.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Another popular stack is the WISA stack, includes the Windows OS, IIS web server, SQL Server Database, and the ASP.NET server-side development technologies.</a:t>
            </a: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OPERATING SYSTEM</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6868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choice of operating systems will limit the software applications that can be installed.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Linux is often preferred because of higher uptime, lower memory requirements, easier to customize, and easier to remotely administer the machine from the command line.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Linux is also free, making it attractive to professionals and students who are starting out.</a:t>
            </a: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WEB SERVER SOFTWARE</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6868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2 most popular web server software applications are Apache and IIS.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Apache is the Linux version and can run on windows, </a:t>
            </a:r>
            <a:r>
              <a:rPr lang="en-US" sz="2000" dirty="0" err="1" smtClean="0">
                <a:solidFill>
                  <a:schemeClr val="tx1">
                    <a:lumMod val="65000"/>
                    <a:lumOff val="35000"/>
                  </a:schemeClr>
                </a:solidFill>
                <a:latin typeface="Arial" pitchFamily="34" charset="0"/>
                <a:cs typeface="Arial" pitchFamily="34" charset="0"/>
              </a:rPr>
              <a:t>linux</a:t>
            </a:r>
            <a:r>
              <a:rPr lang="en-US" sz="2000" dirty="0" smtClean="0">
                <a:solidFill>
                  <a:schemeClr val="tx1">
                    <a:lumMod val="65000"/>
                    <a:lumOff val="35000"/>
                  </a:schemeClr>
                </a:solidFill>
                <a:latin typeface="Arial" pitchFamily="34" charset="0"/>
                <a:cs typeface="Arial" pitchFamily="34" charset="0"/>
              </a:rPr>
              <a:t>, and </a:t>
            </a:r>
            <a:r>
              <a:rPr lang="en-US" sz="2000" dirty="0" err="1" smtClean="0">
                <a:solidFill>
                  <a:schemeClr val="tx1">
                    <a:lumMod val="65000"/>
                    <a:lumOff val="35000"/>
                  </a:schemeClr>
                </a:solidFill>
                <a:latin typeface="Arial" pitchFamily="34" charset="0"/>
                <a:cs typeface="Arial" pitchFamily="34" charset="0"/>
              </a:rPr>
              <a:t>mac</a:t>
            </a:r>
            <a:r>
              <a:rPr lang="en-US" sz="2000" dirty="0" smtClean="0">
                <a:solidFill>
                  <a:schemeClr val="tx1">
                    <a:lumMod val="65000"/>
                    <a:lumOff val="35000"/>
                  </a:schemeClr>
                </a:solidFill>
                <a:latin typeface="Arial" pitchFamily="34" charset="0"/>
                <a:cs typeface="Arial" pitchFamily="34" charset="0"/>
              </a:rPr>
              <a:t>, so it is platform agnostic.</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IIS is the windows version and is used for those who prefer the .NET development framework.  Many use IIS to access other </a:t>
            </a:r>
            <a:r>
              <a:rPr lang="en-US" sz="2000" dirty="0" err="1" smtClean="0">
                <a:solidFill>
                  <a:schemeClr val="tx1">
                    <a:lumMod val="65000"/>
                    <a:lumOff val="35000"/>
                  </a:schemeClr>
                </a:solidFill>
                <a:latin typeface="Arial" pitchFamily="34" charset="0"/>
                <a:cs typeface="Arial" pitchFamily="34" charset="0"/>
              </a:rPr>
              <a:t>microsoft</a:t>
            </a:r>
            <a:r>
              <a:rPr lang="en-US" sz="2000" dirty="0" smtClean="0">
                <a:solidFill>
                  <a:schemeClr val="tx1">
                    <a:lumMod val="65000"/>
                    <a:lumOff val="35000"/>
                  </a:schemeClr>
                </a:solidFill>
                <a:latin typeface="Arial" pitchFamily="34" charset="0"/>
                <a:cs typeface="Arial" pitchFamily="34" charset="0"/>
              </a:rPr>
              <a:t> products such as ASP.NET and SQL Server.</a:t>
            </a: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DATABASE SOFTWARE</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6868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moment your website is dynamic, instead of static, it will require a database.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most common open source is SQL, whereas the common proprietary choices are Oracle, and IBM DB2.</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Mongo has become more popular than SQL in recent years, primarily for being semi-structured and flexible to accommodate the wild west of internet data.</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All of these databases are capable of managing large amounts of data, maintaining integrity, and responding to many queries.</a:t>
            </a: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819150"/>
            <a:ext cx="3733800" cy="396240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the 1960s, the research network ARPANET used packet switching instead of circuit switching.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Packet-switching did not require a continuous connection.  It instead split messages into small chunks called packets and routed them on the least path of resistance.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method was much more efficient because data lines were now used at a higher rate of utilization.</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PACKET SWITCHING</a:t>
            </a:r>
            <a:endParaRPr lang="en-US" sz="2500" u="sng" dirty="0">
              <a:solidFill>
                <a:srgbClr val="3366CC"/>
              </a:solidFill>
              <a:latin typeface="Arial Black" pitchFamily="34" charset="0"/>
            </a:endParaRPr>
          </a:p>
        </p:txBody>
      </p:sp>
      <p:pic>
        <p:nvPicPr>
          <p:cNvPr id="7" name="Picture 2"/>
          <p:cNvPicPr>
            <a:picLocks noChangeAspect="1" noChangeArrowheads="1"/>
          </p:cNvPicPr>
          <p:nvPr/>
        </p:nvPicPr>
        <p:blipFill>
          <a:blip r:embed="rId2" cstate="print"/>
          <a:srcRect/>
          <a:stretch>
            <a:fillRect/>
          </a:stretch>
        </p:blipFill>
        <p:spPr bwMode="auto">
          <a:xfrm>
            <a:off x="4038600" y="1276350"/>
            <a:ext cx="4791951" cy="3200400"/>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SCRIPTING SOFTWARE</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6868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Scripting software is used to process the HTTP requests sent from the client.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the LAMP stack, the languages are usually PHP, Python, or Ruby on Rails.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the WISA stack, the ASP.NET family using C# are most common.</a:t>
            </a: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WEB OBSOLESCENCE</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971550"/>
            <a:ext cx="86868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internet changes all the time, it’s very important to keep all packages up to date.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For instance, on 05/30/22, </a:t>
            </a:r>
            <a:r>
              <a:rPr lang="en-US" sz="2000" dirty="0" err="1" smtClean="0">
                <a:solidFill>
                  <a:schemeClr val="tx1">
                    <a:lumMod val="65000"/>
                    <a:lumOff val="35000"/>
                  </a:schemeClr>
                </a:solidFill>
                <a:latin typeface="Arial" pitchFamily="34" charset="0"/>
                <a:cs typeface="Arial" pitchFamily="34" charset="0"/>
              </a:rPr>
              <a:t>gmail</a:t>
            </a:r>
            <a:r>
              <a:rPr lang="en-US" sz="2000" dirty="0" smtClean="0">
                <a:solidFill>
                  <a:schemeClr val="tx1">
                    <a:lumMod val="65000"/>
                    <a:lumOff val="35000"/>
                  </a:schemeClr>
                </a:solidFill>
                <a:latin typeface="Arial" pitchFamily="34" charset="0"/>
                <a:cs typeface="Arial" pitchFamily="34" charset="0"/>
              </a:rPr>
              <a:t> no longer allowed external apps to send emails through </a:t>
            </a:r>
            <a:r>
              <a:rPr lang="en-US" sz="2000" dirty="0" err="1" smtClean="0">
                <a:solidFill>
                  <a:schemeClr val="tx1">
                    <a:lumMod val="65000"/>
                    <a:lumOff val="35000"/>
                  </a:schemeClr>
                </a:solidFill>
                <a:latin typeface="Arial" pitchFamily="34" charset="0"/>
                <a:cs typeface="Arial" pitchFamily="34" charset="0"/>
              </a:rPr>
              <a:t>gmail</a:t>
            </a:r>
            <a:r>
              <a:rPr lang="en-US" sz="2000" dirty="0" smtClean="0">
                <a:solidFill>
                  <a:schemeClr val="tx1">
                    <a:lumMod val="65000"/>
                    <a:lumOff val="35000"/>
                  </a:schemeClr>
                </a:solidFill>
                <a:latin typeface="Arial" pitchFamily="34" charset="0"/>
                <a:cs typeface="Arial" pitchFamily="34" charset="0"/>
              </a:rPr>
              <a:t>.  Meaning if your historical apps relied on the </a:t>
            </a:r>
            <a:r>
              <a:rPr lang="en-US" sz="2000" dirty="0" err="1" smtClean="0">
                <a:solidFill>
                  <a:schemeClr val="tx1">
                    <a:lumMod val="65000"/>
                    <a:lumOff val="35000"/>
                  </a:schemeClr>
                </a:solidFill>
                <a:latin typeface="Arial" pitchFamily="34" charset="0"/>
                <a:cs typeface="Arial" pitchFamily="34" charset="0"/>
              </a:rPr>
              <a:t>gmail</a:t>
            </a:r>
            <a:r>
              <a:rPr lang="en-US" sz="2000" dirty="0" smtClean="0">
                <a:solidFill>
                  <a:schemeClr val="tx1">
                    <a:lumMod val="65000"/>
                    <a:lumOff val="35000"/>
                  </a:schemeClr>
                </a:solidFill>
                <a:latin typeface="Arial" pitchFamily="34" charset="0"/>
                <a:cs typeface="Arial" pitchFamily="34" charset="0"/>
              </a:rPr>
              <a:t> SMPT to send emails, they would all be no longer working.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Also, on 12/31/20, flash was no longer supported for security reasons.  Meaning if your website had flash animations, they would no </a:t>
            </a:r>
            <a:r>
              <a:rPr lang="en-US" sz="2000" smtClean="0">
                <a:solidFill>
                  <a:schemeClr val="tx1">
                    <a:lumMod val="65000"/>
                    <a:lumOff val="35000"/>
                  </a:schemeClr>
                </a:solidFill>
                <a:latin typeface="Arial" pitchFamily="34" charset="0"/>
                <a:cs typeface="Arial" pitchFamily="34" charset="0"/>
              </a:rPr>
              <a:t>longer work.</a:t>
            </a: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TRANSMISSION CONTROL PROTOCOL - TCP/IP</a:t>
            </a:r>
          </a:p>
        </p:txBody>
      </p:sp>
      <p:sp>
        <p:nvSpPr>
          <p:cNvPr id="9" name="Subtitle 2"/>
          <p:cNvSpPr>
            <a:spLocks noGrp="1"/>
          </p:cNvSpPr>
          <p:nvPr>
            <p:ph type="subTitle" idx="1"/>
          </p:nvPr>
        </p:nvSpPr>
        <p:spPr>
          <a:xfrm>
            <a:off x="304800" y="819150"/>
            <a:ext cx="84582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By 1981, the TCP/IP protocol became the standard for the internet.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Any organization could connect to this network.</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All other protocols became obsolete and this protocol started the birth of the internet.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TCP/IP LAYERS</a:t>
            </a:r>
            <a:endParaRPr lang="en-US" sz="2500" u="sng" dirty="0">
              <a:solidFill>
                <a:srgbClr val="3366CC"/>
              </a:solidFill>
              <a:latin typeface="Arial Black" pitchFamily="34" charset="0"/>
            </a:endParaRPr>
          </a:p>
        </p:txBody>
      </p:sp>
      <p:sp>
        <p:nvSpPr>
          <p:cNvPr id="9" name="Subtitle 2"/>
          <p:cNvSpPr>
            <a:spLocks noGrp="1"/>
          </p:cNvSpPr>
          <p:nvPr>
            <p:ph type="subTitle" idx="1"/>
          </p:nvPr>
        </p:nvSpPr>
        <p:spPr>
          <a:xfrm>
            <a:off x="304800" y="742950"/>
            <a:ext cx="38100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TCP/IP is abstracted as a 4-layer stack.</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Layers communicate information up and down one level.</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Lower layers handle the more fundamental aspects of transmitting information through a network.</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higher layers handle how a client and server interact.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31746" name="Picture 2"/>
          <p:cNvPicPr>
            <a:picLocks noChangeAspect="1" noChangeArrowheads="1"/>
          </p:cNvPicPr>
          <p:nvPr/>
        </p:nvPicPr>
        <p:blipFill>
          <a:blip r:embed="rId2" cstate="print"/>
          <a:srcRect/>
          <a:stretch>
            <a:fillRect/>
          </a:stretch>
        </p:blipFill>
        <p:spPr bwMode="auto">
          <a:xfrm>
            <a:off x="4267200" y="1047750"/>
            <a:ext cx="4686300" cy="39243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762</TotalTime>
  <Words>3989</Words>
  <Application>Microsoft Office PowerPoint</Application>
  <PresentationFormat>On-screen Show (16:9)</PresentationFormat>
  <Paragraphs>347</Paragraphs>
  <Slides>71</Slides>
  <Notes>38</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Office Theme</vt:lpstr>
      <vt:lpstr>WEB</vt:lpstr>
      <vt:lpstr>OVERVIEW</vt:lpstr>
      <vt:lpstr>WHAT IS THE INTERNET</vt:lpstr>
      <vt:lpstr>HISTORY</vt:lpstr>
      <vt:lpstr>PROTOCOLS</vt:lpstr>
      <vt:lpstr>CIRCUIT SWITCHING</vt:lpstr>
      <vt:lpstr>PACKET SWITCHING</vt:lpstr>
      <vt:lpstr>TRANSMISSION CONTROL PROTOCOL - TCP/IP</vt:lpstr>
      <vt:lpstr>TCP/IP LAYERS</vt:lpstr>
      <vt:lpstr>LINK LAYER</vt:lpstr>
      <vt:lpstr>INTERNET LAYER</vt:lpstr>
      <vt:lpstr>IP ADDRESSES</vt:lpstr>
      <vt:lpstr>TRANSPORT LAYER</vt:lpstr>
      <vt:lpstr>APPLICATION LAYER</vt:lpstr>
      <vt:lpstr>BIRTH OF THE WWW</vt:lpstr>
      <vt:lpstr>WORLD WIDE WEB CONSORTIUM (W3C)</vt:lpstr>
      <vt:lpstr>GROWTH OF THE WWW</vt:lpstr>
      <vt:lpstr>POPULATION USING THE INTERNET</vt:lpstr>
      <vt:lpstr>ELEMENTS OF THE WWW</vt:lpstr>
      <vt:lpstr>BROWSERS</vt:lpstr>
      <vt:lpstr>WEB VS DESKTOP APPLICATIONS</vt:lpstr>
      <vt:lpstr>ADVANTAGES OF WEB APPLICATIONS</vt:lpstr>
      <vt:lpstr>DISADVANTAGES OF WEB APPLICATIONS</vt:lpstr>
      <vt:lpstr>INTRANET</vt:lpstr>
      <vt:lpstr>STATIC WEBSITE</vt:lpstr>
      <vt:lpstr>DYNAMIC WEBSITE</vt:lpstr>
      <vt:lpstr>WEB 2.0</vt:lpstr>
      <vt:lpstr>LOOKS VS FUNCTION</vt:lpstr>
      <vt:lpstr>CLIENT-SERVER MODEL</vt:lpstr>
      <vt:lpstr>CLIENT</vt:lpstr>
      <vt:lpstr>SERVER</vt:lpstr>
      <vt:lpstr>PEER-TO-PEER MODEL</vt:lpstr>
      <vt:lpstr>SERVER TYPES</vt:lpstr>
      <vt:lpstr>SERVER INSTALLATIONS</vt:lpstr>
      <vt:lpstr>SERVER INSTALLATIONS</vt:lpstr>
      <vt:lpstr>SERVER INSTALLATIONS</vt:lpstr>
      <vt:lpstr>SERVER INSTALLATIONS</vt:lpstr>
      <vt:lpstr>CLOUD</vt:lpstr>
      <vt:lpstr>INFRASTRUCTURE OVERVIEW</vt:lpstr>
      <vt:lpstr>ROUTERS</vt:lpstr>
      <vt:lpstr>INTERNATIONAL INTERNET</vt:lpstr>
      <vt:lpstr>INTERNET EXCHANGE POINTS</vt:lpstr>
      <vt:lpstr>INTERNET EXCHANGE POINTS</vt:lpstr>
      <vt:lpstr>INTERNET EXCHANGE POINTS</vt:lpstr>
      <vt:lpstr>UNDERWATER EXCHANGE</vt:lpstr>
      <vt:lpstr>UNDERWATER EXCHANGE</vt:lpstr>
      <vt:lpstr>DOMAIN NAME NOMENCLATURE</vt:lpstr>
      <vt:lpstr>DETAILED ADDRESS RESOLUTION PROCESS</vt:lpstr>
      <vt:lpstr>NAME LEVELS</vt:lpstr>
      <vt:lpstr>GENERIC TOP LEVEL DOMAIN (TLD)</vt:lpstr>
      <vt:lpstr>NAME REGISTRATION</vt:lpstr>
      <vt:lpstr>UNIFORM RESOURCE LOCATORS (URL)</vt:lpstr>
      <vt:lpstr>PROTOCOL</vt:lpstr>
      <vt:lpstr>DOMAIN</vt:lpstr>
      <vt:lpstr>PATH</vt:lpstr>
      <vt:lpstr>QUERY STRING</vt:lpstr>
      <vt:lpstr>HYPERTEXT TRANSFER PROTOCOL (HTTP)</vt:lpstr>
      <vt:lpstr>HYPERTEXT TRANSFER PROTOCOL (HTTP)</vt:lpstr>
      <vt:lpstr>HEADERS</vt:lpstr>
      <vt:lpstr>REQUEST HEADERS</vt:lpstr>
      <vt:lpstr>RESPONSE HEADERS</vt:lpstr>
      <vt:lpstr>REQUEST METHODS</vt:lpstr>
      <vt:lpstr>REQUEST METHODS</vt:lpstr>
      <vt:lpstr>RESPONSE CODES</vt:lpstr>
      <vt:lpstr>WEB APP INFRASTRUCTURE</vt:lpstr>
      <vt:lpstr>WEB SERVERS</vt:lpstr>
      <vt:lpstr>OPERATING SYSTEM</vt:lpstr>
      <vt:lpstr>WEB SERVER SOFTWARE</vt:lpstr>
      <vt:lpstr>DATABASE SOFTWARE</vt:lpstr>
      <vt:lpstr>SCRIPTING SOFTWARE</vt:lpstr>
      <vt:lpstr>WEB OBSOLESCENCE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DIZAD</dc:creator>
  <cp:lastModifiedBy>dizad</cp:lastModifiedBy>
  <cp:revision>286</cp:revision>
  <dcterms:created xsi:type="dcterms:W3CDTF">2018-08-06T22:35:07Z</dcterms:created>
  <dcterms:modified xsi:type="dcterms:W3CDTF">2022-09-07T04:31:34Z</dcterms:modified>
</cp:coreProperties>
</file>